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48" r:id="rId1"/>
  </p:sldMasterIdLst>
  <p:notesMasterIdLst>
    <p:notesMasterId r:id="rId37"/>
  </p:notesMasterIdLst>
  <p:sldIdLst>
    <p:sldId id="256" r:id="rId2"/>
    <p:sldId id="265" r:id="rId3"/>
    <p:sldId id="266" r:id="rId4"/>
    <p:sldId id="267" r:id="rId5"/>
    <p:sldId id="268" r:id="rId6"/>
    <p:sldId id="269" r:id="rId7"/>
    <p:sldId id="270" r:id="rId8"/>
    <p:sldId id="264" r:id="rId9"/>
    <p:sldId id="271" r:id="rId10"/>
    <p:sldId id="272" r:id="rId11"/>
    <p:sldId id="273" r:id="rId12"/>
    <p:sldId id="274" r:id="rId13"/>
    <p:sldId id="275" r:id="rId14"/>
    <p:sldId id="276" r:id="rId15"/>
    <p:sldId id="277" r:id="rId16"/>
    <p:sldId id="278" r:id="rId17"/>
    <p:sldId id="279" r:id="rId18"/>
    <p:sldId id="280" r:id="rId19"/>
    <p:sldId id="281" r:id="rId20"/>
    <p:sldId id="282" r:id="rId21"/>
    <p:sldId id="288" r:id="rId22"/>
    <p:sldId id="287" r:id="rId23"/>
    <p:sldId id="283" r:id="rId24"/>
    <p:sldId id="289" r:id="rId25"/>
    <p:sldId id="290" r:id="rId26"/>
    <p:sldId id="291" r:id="rId27"/>
    <p:sldId id="292" r:id="rId28"/>
    <p:sldId id="293" r:id="rId29"/>
    <p:sldId id="294" r:id="rId30"/>
    <p:sldId id="296" r:id="rId31"/>
    <p:sldId id="297" r:id="rId32"/>
    <p:sldId id="295" r:id="rId33"/>
    <p:sldId id="286" r:id="rId34"/>
    <p:sldId id="284" r:id="rId35"/>
    <p:sldId id="263" r:id="rId3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405" autoAdjust="0"/>
    <p:restoredTop sz="94676" autoAdjust="0"/>
  </p:normalViewPr>
  <p:slideViewPr>
    <p:cSldViewPr>
      <p:cViewPr>
        <p:scale>
          <a:sx n="94" d="100"/>
          <a:sy n="94" d="100"/>
        </p:scale>
        <p:origin x="-444" y="94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0932605-89F7-4770-A371-AEF2ED056D07}" type="datetimeFigureOut">
              <a:rPr lang="en-US" smtClean="0"/>
              <a:t>3/12/2013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322B798-B4C4-466C-B01B-4A677DBC8BA0}"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smtClean="0"/>
              <a:t>3/12/2013</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005270-44E5-4AE1-8D31-71CBDBC2CC8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3/12/2013</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005270-44E5-4AE1-8D31-71CBDBC2CC8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3/12/2013</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005270-44E5-4AE1-8D31-71CBDBC2CC8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3/12/2013</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005270-44E5-4AE1-8D31-71CBDBC2CC8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3/12/2013</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005270-44E5-4AE1-8D31-71CBDBC2CC88}"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smtClean="0"/>
              <a:t>3/12/2013</a:t>
            </a:r>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4005270-44E5-4AE1-8D31-71CBDBC2CC8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smtClean="0"/>
              <a:t>3/12/2013</a:t>
            </a:r>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4005270-44E5-4AE1-8D31-71CBDBC2CC8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t>3/12/2013</a:t>
            </a:r>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4005270-44E5-4AE1-8D31-71CBDBC2CC8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3/12/2013</a:t>
            </a:r>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4005270-44E5-4AE1-8D31-71CBDBC2CC8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3/12/2013</a:t>
            </a:r>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4005270-44E5-4AE1-8D31-71CBDBC2CC8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3/12/2013</a:t>
            </a:r>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4005270-44E5-4AE1-8D31-71CBDBC2CC8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3/12/2013</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4005270-44E5-4AE1-8D31-71CBDBC2CC8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biztaxlaw.about.com/od/glossaryp/g/personalprop.htm" TargetMode="External"/><Relationship Id="rId2" Type="http://schemas.openxmlformats.org/officeDocument/2006/relationships/hyperlink" Target="http://biztaxlaw.about.com/od/glossaryu/g/uniformcomcode.htm" TargetMode="External"/><Relationship Id="rId1" Type="http://schemas.openxmlformats.org/officeDocument/2006/relationships/slideLayout" Target="../slideLayouts/slideLayout2.xml"/><Relationship Id="rId4" Type="http://schemas.openxmlformats.org/officeDocument/2006/relationships/hyperlink" Target="http://biztaxlaw.about.com/od/glossaryl/a/Lien.htm"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en.wikipedia.org/wiki/Lien"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8" Type="http://schemas.openxmlformats.org/officeDocument/2006/relationships/hyperlink" Target="http://apps.americanbar.org/dch/committee.cfm?com=CL710043" TargetMode="External"/><Relationship Id="rId3" Type="http://schemas.openxmlformats.org/officeDocument/2006/relationships/hyperlink" Target="http://www.iaca.org/secured-transactions/forms/" TargetMode="External"/><Relationship Id="rId7" Type="http://schemas.openxmlformats.org/officeDocument/2006/relationships/hyperlink" Target="http://www.dos.ny.gov/corps/uccfilingguide.html" TargetMode="External"/><Relationship Id="rId2" Type="http://schemas.openxmlformats.org/officeDocument/2006/relationships/hyperlink" Target="http://www.dos.ny.gov/corps/uccforms.html" TargetMode="External"/><Relationship Id="rId1" Type="http://schemas.openxmlformats.org/officeDocument/2006/relationships/slideLayout" Target="../slideLayouts/slideLayout2.xml"/><Relationship Id="rId6" Type="http://schemas.openxmlformats.org/officeDocument/2006/relationships/hyperlink" Target="http://www.law.cornell.edu/ucc/9/overview.html" TargetMode="External"/><Relationship Id="rId5" Type="http://schemas.openxmlformats.org/officeDocument/2006/relationships/hyperlink" Target="http://info.nationalcorp.com/blog/bid/271618/Article-9-Amendments-Non-Uniform-Provisions-and-Effective-Dates" TargetMode="External"/><Relationship Id="rId4" Type="http://schemas.openxmlformats.org/officeDocument/2006/relationships/hyperlink" Target="http://www.nationalcorp.com/ncr/resources/UCC-Resources/Article-9-Forms" TargetMode="External"/></Relationships>
</file>

<file path=ppt/slides/_rels/slide35.xml.rels><?xml version="1.0" encoding="UTF-8" standalone="yes"?>
<Relationships xmlns="http://schemas.openxmlformats.org/package/2006/relationships"><Relationship Id="rId2" Type="http://schemas.openxmlformats.org/officeDocument/2006/relationships/image" Target="../media/image12.w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a:t/>
            </a:r>
            <a:br>
              <a:rPr lang="en-US" dirty="0"/>
            </a:br>
            <a:r>
              <a:rPr lang="en-US" dirty="0"/>
              <a:t> </a:t>
            </a:r>
            <a:r>
              <a:rPr lang="en-US" dirty="0" smtClean="0"/>
              <a:t> </a:t>
            </a:r>
            <a:br>
              <a:rPr lang="en-US" dirty="0" smtClean="0"/>
            </a:br>
            <a:r>
              <a:rPr lang="en-US" dirty="0"/>
              <a:t/>
            </a:r>
            <a:br>
              <a:rPr lang="en-US" dirty="0"/>
            </a:br>
            <a:r>
              <a:rPr lang="en-US" dirty="0" smtClean="0"/>
              <a:t/>
            </a:r>
            <a:br>
              <a:rPr lang="en-US" dirty="0" smtClean="0"/>
            </a:br>
            <a:r>
              <a:rPr lang="en-US" b="1" dirty="0" smtClean="0">
                <a:solidFill>
                  <a:schemeClr val="tx2"/>
                </a:solidFill>
              </a:rPr>
              <a:t>WHY</a:t>
            </a:r>
            <a:r>
              <a:rPr lang="en-US" b="1" dirty="0" smtClean="0">
                <a:solidFill>
                  <a:schemeClr val="tx2"/>
                </a:solidFill>
              </a:rPr>
              <a:t>? WHERE? WHAT? UNDERSTANDING UCC</a:t>
            </a:r>
            <a:r>
              <a:rPr lang="en-US" dirty="0" smtClean="0"/>
              <a:t/>
            </a:r>
            <a:br>
              <a:rPr lang="en-US" dirty="0" smtClean="0"/>
            </a:br>
            <a:r>
              <a:rPr lang="en-US" dirty="0"/>
              <a:t/>
            </a:r>
            <a:br>
              <a:rPr lang="en-US" dirty="0"/>
            </a:br>
            <a:r>
              <a:rPr lang="en-US" dirty="0"/>
              <a:t/>
            </a:r>
            <a:br>
              <a:rPr lang="en-US" dirty="0"/>
            </a:br>
            <a:endParaRPr lang="en-US" dirty="0"/>
          </a:p>
        </p:txBody>
      </p:sp>
      <p:sp>
        <p:nvSpPr>
          <p:cNvPr id="3" name="Subtitle 2"/>
          <p:cNvSpPr>
            <a:spLocks noGrp="1"/>
          </p:cNvSpPr>
          <p:nvPr>
            <p:ph type="subTitle" idx="1"/>
          </p:nvPr>
        </p:nvSpPr>
        <p:spPr/>
        <p:txBody>
          <a:bodyPr>
            <a:normAutofit/>
          </a:bodyPr>
          <a:lstStyle/>
          <a:p>
            <a:endParaRPr lang="en-US" dirty="0" smtClean="0"/>
          </a:p>
          <a:p>
            <a:r>
              <a:rPr lang="en-US" sz="2000" i="1" dirty="0" smtClean="0">
                <a:solidFill>
                  <a:srgbClr val="0070C0"/>
                </a:solidFill>
              </a:rPr>
              <a:t>Presented </a:t>
            </a:r>
            <a:r>
              <a:rPr lang="en-US" sz="2000" i="1" dirty="0" smtClean="0">
                <a:solidFill>
                  <a:srgbClr val="0070C0"/>
                </a:solidFill>
              </a:rPr>
              <a:t>by Mariana Fradman, Senior Legal Assistant</a:t>
            </a:r>
            <a:br>
              <a:rPr lang="en-US" sz="2000" i="1" dirty="0" smtClean="0">
                <a:solidFill>
                  <a:srgbClr val="0070C0"/>
                </a:solidFill>
              </a:rPr>
            </a:br>
            <a:r>
              <a:rPr lang="en-US" sz="2000" i="1" dirty="0" smtClean="0">
                <a:solidFill>
                  <a:srgbClr val="0070C0"/>
                </a:solidFill>
              </a:rPr>
              <a:t>Chadbourne &amp; Parke LLP</a:t>
            </a:r>
            <a:endParaRPr lang="en-US" sz="2000" i="1" dirty="0">
              <a:solidFill>
                <a:srgbClr val="0070C0"/>
              </a:solidFill>
            </a:endParaRPr>
          </a:p>
        </p:txBody>
      </p:sp>
      <p:pic>
        <p:nvPicPr>
          <p:cNvPr id="1026" name="Picture 2"/>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166688" y="152400"/>
            <a:ext cx="8810625" cy="1981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1">
              <a:shade val="50000"/>
            </a:schemeClr>
          </a:lnRef>
          <a:fillRef idx="1">
            <a:schemeClr val="accent1"/>
          </a:fillRef>
          <a:effectRef idx="0">
            <a:schemeClr val="accent1"/>
          </a:effectRef>
          <a:fontRef idx="minor">
            <a:schemeClr val="lt1"/>
          </a:fontRef>
        </p:style>
        <p:txBody>
          <a:bodyPr>
            <a:normAutofit fontScale="90000"/>
          </a:bodyPr>
          <a:lstStyle/>
          <a:p>
            <a:r>
              <a:rPr lang="en-US" b="1" dirty="0" smtClean="0"/>
              <a:t>Uniform Commercial Code Filing Requirements </a:t>
            </a:r>
            <a:r>
              <a:rPr lang="en-US" b="1" dirty="0" smtClean="0"/>
              <a:t> (cont’d)</a:t>
            </a:r>
            <a:endParaRPr lang="en-US" dirty="0"/>
          </a:p>
        </p:txBody>
      </p:sp>
      <p:sp>
        <p:nvSpPr>
          <p:cNvPr id="3" name="Content Placeholder 2"/>
          <p:cNvSpPr>
            <a:spLocks noGrp="1"/>
          </p:cNvSpPr>
          <p:nvPr>
            <p:ph idx="1"/>
          </p:nvPr>
        </p:nvSpPr>
        <p:spPr>
          <a:solidFill>
            <a:schemeClr val="tx2">
              <a:lumMod val="20000"/>
              <a:lumOff val="80000"/>
            </a:schemeClr>
          </a:solidFill>
          <a:ln>
            <a:solidFill>
              <a:schemeClr val="tx2">
                <a:lumMod val="60000"/>
                <a:lumOff val="40000"/>
              </a:schemeClr>
            </a:solidFill>
          </a:ln>
        </p:spPr>
        <p:txBody>
          <a:bodyPr/>
          <a:lstStyle/>
          <a:p>
            <a:pPr lvl="0"/>
            <a:r>
              <a:rPr lang="en-US" dirty="0" smtClean="0"/>
              <a:t>Redefined correct name of debtor for financing statements, including </a:t>
            </a:r>
          </a:p>
          <a:p>
            <a:pPr lvl="1"/>
            <a:r>
              <a:rPr lang="en-US" dirty="0" smtClean="0"/>
              <a:t>Registered Organization</a:t>
            </a:r>
          </a:p>
          <a:p>
            <a:pPr lvl="1"/>
            <a:r>
              <a:rPr lang="en-US" dirty="0" smtClean="0"/>
              <a:t>"Unregistered" Organization</a:t>
            </a:r>
          </a:p>
          <a:p>
            <a:pPr lvl="1"/>
            <a:r>
              <a:rPr lang="en-US" dirty="0" smtClean="0"/>
              <a:t>Individual</a:t>
            </a:r>
          </a:p>
          <a:p>
            <a:endParaRPr lang="en-US" dirty="0"/>
          </a:p>
        </p:txBody>
      </p:sp>
      <p:sp>
        <p:nvSpPr>
          <p:cNvPr id="4" name="Date Placeholder 3"/>
          <p:cNvSpPr>
            <a:spLocks noGrp="1"/>
          </p:cNvSpPr>
          <p:nvPr>
            <p:ph type="dt" sz="half" idx="10"/>
          </p:nvPr>
        </p:nvSpPr>
        <p:spPr/>
        <p:txBody>
          <a:bodyPr/>
          <a:lstStyle/>
          <a:p>
            <a:r>
              <a:rPr lang="en-US" smtClean="0"/>
              <a:t>3/12/2013</a:t>
            </a:r>
            <a:endParaRPr lang="en-US"/>
          </a:p>
        </p:txBody>
      </p:sp>
      <p:sp>
        <p:nvSpPr>
          <p:cNvPr id="5" name="Slide Number Placeholder 4"/>
          <p:cNvSpPr>
            <a:spLocks noGrp="1"/>
          </p:cNvSpPr>
          <p:nvPr>
            <p:ph type="sldNum" sz="quarter" idx="12"/>
          </p:nvPr>
        </p:nvSpPr>
        <p:spPr/>
        <p:txBody>
          <a:bodyPr/>
          <a:lstStyle/>
          <a:p>
            <a:fld id="{64005270-44E5-4AE1-8D31-71CBDBC2CC88}" type="slidenum">
              <a:rPr lang="en-US" smtClean="0"/>
              <a:pPr/>
              <a:t>10</a:t>
            </a:fld>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1">
              <a:shade val="50000"/>
            </a:schemeClr>
          </a:lnRef>
          <a:fillRef idx="1">
            <a:schemeClr val="accent1"/>
          </a:fillRef>
          <a:effectRef idx="0">
            <a:schemeClr val="accent1"/>
          </a:effectRef>
          <a:fontRef idx="minor">
            <a:schemeClr val="lt1"/>
          </a:fontRef>
        </p:style>
        <p:txBody>
          <a:bodyPr>
            <a:normAutofit fontScale="90000"/>
          </a:bodyPr>
          <a:lstStyle/>
          <a:p>
            <a:r>
              <a:rPr lang="en-US" b="1" dirty="0" smtClean="0"/>
              <a:t>Uniform Commercial Code Filing Requirements  (cont’d)</a:t>
            </a:r>
            <a:endParaRPr lang="en-US" dirty="0"/>
          </a:p>
        </p:txBody>
      </p:sp>
      <p:sp>
        <p:nvSpPr>
          <p:cNvPr id="3" name="Content Placeholder 2"/>
          <p:cNvSpPr>
            <a:spLocks noGrp="1"/>
          </p:cNvSpPr>
          <p:nvPr>
            <p:ph idx="1"/>
          </p:nvPr>
        </p:nvSpPr>
        <p:spPr>
          <a:solidFill>
            <a:schemeClr val="tx2">
              <a:lumMod val="20000"/>
              <a:lumOff val="80000"/>
            </a:schemeClr>
          </a:solidFill>
          <a:ln>
            <a:solidFill>
              <a:schemeClr val="tx2">
                <a:lumMod val="40000"/>
                <a:lumOff val="60000"/>
              </a:schemeClr>
            </a:solidFill>
          </a:ln>
        </p:spPr>
        <p:txBody>
          <a:bodyPr>
            <a:normAutofit lnSpcReduction="10000"/>
          </a:bodyPr>
          <a:lstStyle/>
          <a:p>
            <a:pPr lvl="0"/>
            <a:r>
              <a:rPr lang="en-US" dirty="0" smtClean="0"/>
              <a:t>"Seriously </a:t>
            </a:r>
            <a:r>
              <a:rPr lang="en-US" dirty="0" smtClean="0"/>
              <a:t>Misleading”</a:t>
            </a:r>
            <a:endParaRPr lang="en-US" dirty="0" smtClean="0"/>
          </a:p>
          <a:p>
            <a:pPr lvl="1"/>
            <a:r>
              <a:rPr lang="en-US" dirty="0" smtClean="0"/>
              <a:t>Use the correct </a:t>
            </a:r>
            <a:r>
              <a:rPr lang="en-US" i="1" dirty="0" smtClean="0"/>
              <a:t>legal </a:t>
            </a:r>
            <a:r>
              <a:rPr lang="en-US" i="1" dirty="0" smtClean="0"/>
              <a:t>name</a:t>
            </a:r>
            <a:r>
              <a:rPr lang="en-US" dirty="0" smtClean="0"/>
              <a:t> of the debtor and the mailing address of the </a:t>
            </a:r>
            <a:r>
              <a:rPr lang="en-US" dirty="0" smtClean="0"/>
              <a:t>debtor; </a:t>
            </a:r>
            <a:endParaRPr lang="en-US" dirty="0" smtClean="0"/>
          </a:p>
          <a:p>
            <a:pPr lvl="1"/>
            <a:r>
              <a:rPr lang="en-US" dirty="0" smtClean="0"/>
              <a:t>The filing must indicate whether the debtor is an individual or an organization; </a:t>
            </a:r>
          </a:p>
          <a:p>
            <a:pPr lvl="1"/>
            <a:r>
              <a:rPr lang="en-US" dirty="0" smtClean="0"/>
              <a:t>If the debtor is an individual, the filing must identify the </a:t>
            </a:r>
            <a:r>
              <a:rPr lang="en-US" u="sng" dirty="0" smtClean="0"/>
              <a:t>debtor's last name</a:t>
            </a:r>
            <a:r>
              <a:rPr lang="en-US" dirty="0" smtClean="0"/>
              <a:t>; and </a:t>
            </a:r>
          </a:p>
          <a:p>
            <a:pPr lvl="1"/>
            <a:r>
              <a:rPr lang="en-US" dirty="0" smtClean="0"/>
              <a:t>If the debtor is an organization, the filing must provide </a:t>
            </a:r>
            <a:r>
              <a:rPr lang="en-US" u="sng" dirty="0" smtClean="0"/>
              <a:t>both</a:t>
            </a:r>
            <a:r>
              <a:rPr lang="en-US" dirty="0" smtClean="0"/>
              <a:t> the debtor's type of organization and jurisdiction of organization. </a:t>
            </a:r>
          </a:p>
          <a:p>
            <a:endParaRPr lang="en-US" dirty="0"/>
          </a:p>
        </p:txBody>
      </p:sp>
      <p:sp>
        <p:nvSpPr>
          <p:cNvPr id="4" name="Date Placeholder 3"/>
          <p:cNvSpPr>
            <a:spLocks noGrp="1"/>
          </p:cNvSpPr>
          <p:nvPr>
            <p:ph type="dt" sz="half" idx="10"/>
          </p:nvPr>
        </p:nvSpPr>
        <p:spPr/>
        <p:txBody>
          <a:bodyPr/>
          <a:lstStyle/>
          <a:p>
            <a:r>
              <a:rPr lang="en-US" smtClean="0"/>
              <a:t>3/12/2013</a:t>
            </a:r>
            <a:endParaRPr lang="en-US"/>
          </a:p>
        </p:txBody>
      </p:sp>
      <p:sp>
        <p:nvSpPr>
          <p:cNvPr id="5" name="Slide Number Placeholder 4"/>
          <p:cNvSpPr>
            <a:spLocks noGrp="1"/>
          </p:cNvSpPr>
          <p:nvPr>
            <p:ph type="sldNum" sz="quarter" idx="12"/>
          </p:nvPr>
        </p:nvSpPr>
        <p:spPr/>
        <p:txBody>
          <a:bodyPr/>
          <a:lstStyle/>
          <a:p>
            <a:fld id="{64005270-44E5-4AE1-8D31-71CBDBC2CC88}" type="slidenum">
              <a:rPr lang="en-US" smtClean="0"/>
              <a:pPr/>
              <a:t>11</a:t>
            </a:fld>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1">
              <a:shade val="50000"/>
            </a:schemeClr>
          </a:lnRef>
          <a:fillRef idx="1">
            <a:schemeClr val="accent1"/>
          </a:fillRef>
          <a:effectRef idx="0">
            <a:schemeClr val="accent1"/>
          </a:effectRef>
          <a:fontRef idx="minor">
            <a:schemeClr val="lt1"/>
          </a:fontRef>
        </p:style>
        <p:txBody>
          <a:bodyPr>
            <a:normAutofit fontScale="90000"/>
          </a:bodyPr>
          <a:lstStyle/>
          <a:p>
            <a:r>
              <a:rPr lang="en-US" b="1" dirty="0" smtClean="0"/>
              <a:t>Uniform Commercial Code Filing Requirements  (cont’d)</a:t>
            </a:r>
            <a:endParaRPr lang="en-US" dirty="0"/>
          </a:p>
        </p:txBody>
      </p:sp>
      <p:sp>
        <p:nvSpPr>
          <p:cNvPr id="3" name="Content Placeholder 2"/>
          <p:cNvSpPr>
            <a:spLocks noGrp="1"/>
          </p:cNvSpPr>
          <p:nvPr>
            <p:ph idx="1"/>
          </p:nvPr>
        </p:nvSpPr>
        <p:spPr>
          <a:solidFill>
            <a:schemeClr val="tx2">
              <a:lumMod val="20000"/>
              <a:lumOff val="80000"/>
            </a:schemeClr>
          </a:solidFill>
          <a:ln>
            <a:solidFill>
              <a:schemeClr val="tx2">
                <a:lumMod val="60000"/>
                <a:lumOff val="40000"/>
              </a:schemeClr>
            </a:solidFill>
          </a:ln>
        </p:spPr>
        <p:txBody>
          <a:bodyPr>
            <a:normAutofit/>
          </a:bodyPr>
          <a:lstStyle/>
          <a:p>
            <a:pPr lvl="0"/>
            <a:r>
              <a:rPr lang="en-US" dirty="0" smtClean="0"/>
              <a:t>Retention of Priority - this transition took place through July 1, 2006</a:t>
            </a:r>
          </a:p>
          <a:p>
            <a:pPr lvl="1"/>
            <a:r>
              <a:rPr lang="en-US" dirty="0" smtClean="0"/>
              <a:t>From collateral based location to location of </a:t>
            </a:r>
            <a:r>
              <a:rPr lang="en-US" dirty="0" smtClean="0"/>
              <a:t>debtor</a:t>
            </a:r>
            <a:endParaRPr lang="en-US" dirty="0" smtClean="0"/>
          </a:p>
        </p:txBody>
      </p:sp>
      <p:sp>
        <p:nvSpPr>
          <p:cNvPr id="4" name="Date Placeholder 3"/>
          <p:cNvSpPr>
            <a:spLocks noGrp="1"/>
          </p:cNvSpPr>
          <p:nvPr>
            <p:ph type="dt" sz="half" idx="10"/>
          </p:nvPr>
        </p:nvSpPr>
        <p:spPr/>
        <p:txBody>
          <a:bodyPr/>
          <a:lstStyle/>
          <a:p>
            <a:r>
              <a:rPr lang="en-US" smtClean="0"/>
              <a:t>3/12/2013</a:t>
            </a:r>
            <a:endParaRPr lang="en-US"/>
          </a:p>
        </p:txBody>
      </p:sp>
      <p:sp>
        <p:nvSpPr>
          <p:cNvPr id="5" name="Slide Number Placeholder 4"/>
          <p:cNvSpPr>
            <a:spLocks noGrp="1"/>
          </p:cNvSpPr>
          <p:nvPr>
            <p:ph type="sldNum" sz="quarter" idx="12"/>
          </p:nvPr>
        </p:nvSpPr>
        <p:spPr/>
        <p:txBody>
          <a:bodyPr/>
          <a:lstStyle/>
          <a:p>
            <a:fld id="{64005270-44E5-4AE1-8D31-71CBDBC2CC88}" type="slidenum">
              <a:rPr lang="en-US" smtClean="0"/>
              <a:pPr/>
              <a:t>12</a:t>
            </a:fld>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1">
              <a:shade val="50000"/>
            </a:schemeClr>
          </a:lnRef>
          <a:fillRef idx="1">
            <a:schemeClr val="accent1"/>
          </a:fillRef>
          <a:effectRef idx="0">
            <a:schemeClr val="accent1"/>
          </a:effectRef>
          <a:fontRef idx="minor">
            <a:schemeClr val="lt1"/>
          </a:fontRef>
        </p:style>
        <p:txBody>
          <a:bodyPr>
            <a:normAutofit fontScale="90000"/>
          </a:bodyPr>
          <a:lstStyle/>
          <a:p>
            <a:r>
              <a:rPr lang="en-US" b="1" dirty="0" smtClean="0"/>
              <a:t>Uniform Commercial Code Filing Requirements  (cont’d)</a:t>
            </a:r>
            <a:endParaRPr lang="en-US" dirty="0"/>
          </a:p>
        </p:txBody>
      </p:sp>
      <p:sp>
        <p:nvSpPr>
          <p:cNvPr id="3" name="Content Placeholder 2"/>
          <p:cNvSpPr>
            <a:spLocks noGrp="1"/>
          </p:cNvSpPr>
          <p:nvPr>
            <p:ph idx="1"/>
          </p:nvPr>
        </p:nvSpPr>
        <p:spPr>
          <a:solidFill>
            <a:schemeClr val="tx2">
              <a:lumMod val="20000"/>
              <a:lumOff val="80000"/>
            </a:schemeClr>
          </a:solidFill>
          <a:ln>
            <a:solidFill>
              <a:schemeClr val="tx2">
                <a:lumMod val="60000"/>
                <a:lumOff val="40000"/>
              </a:schemeClr>
            </a:solidFill>
          </a:ln>
        </p:spPr>
        <p:txBody>
          <a:bodyPr>
            <a:normAutofit/>
          </a:bodyPr>
          <a:lstStyle/>
          <a:p>
            <a:pPr lvl="0" algn="just">
              <a:buNone/>
            </a:pPr>
            <a:r>
              <a:rPr lang="en-US" dirty="0" smtClean="0"/>
              <a:t>    The </a:t>
            </a:r>
            <a:r>
              <a:rPr lang="en-US" dirty="0" smtClean="0"/>
              <a:t>fact that a record is accepted for filing does not necessarily mean that the filing is effective for the purpose intended by the filer. </a:t>
            </a:r>
            <a:r>
              <a:rPr lang="en-US" u="sng" dirty="0" smtClean="0"/>
              <a:t>The filer is solely responsible for determining the proper office in which to file and for determining that the record to be filed contains the information necessary to make the record effective to accomplish the filer's purpose</a:t>
            </a:r>
            <a:r>
              <a:rPr lang="en-US" dirty="0" smtClean="0"/>
              <a:t>.</a:t>
            </a:r>
          </a:p>
          <a:p>
            <a:endParaRPr lang="en-US" dirty="0" smtClean="0"/>
          </a:p>
          <a:p>
            <a:endParaRPr lang="en-US" dirty="0"/>
          </a:p>
        </p:txBody>
      </p:sp>
      <p:sp>
        <p:nvSpPr>
          <p:cNvPr id="4" name="Date Placeholder 3"/>
          <p:cNvSpPr>
            <a:spLocks noGrp="1"/>
          </p:cNvSpPr>
          <p:nvPr>
            <p:ph type="dt" sz="half" idx="10"/>
          </p:nvPr>
        </p:nvSpPr>
        <p:spPr/>
        <p:txBody>
          <a:bodyPr/>
          <a:lstStyle/>
          <a:p>
            <a:r>
              <a:rPr lang="en-US" smtClean="0"/>
              <a:t>3/12/2013</a:t>
            </a:r>
            <a:endParaRPr lang="en-US"/>
          </a:p>
        </p:txBody>
      </p:sp>
      <p:sp>
        <p:nvSpPr>
          <p:cNvPr id="5" name="Slide Number Placeholder 4"/>
          <p:cNvSpPr>
            <a:spLocks noGrp="1"/>
          </p:cNvSpPr>
          <p:nvPr>
            <p:ph type="sldNum" sz="quarter" idx="12"/>
          </p:nvPr>
        </p:nvSpPr>
        <p:spPr/>
        <p:txBody>
          <a:bodyPr/>
          <a:lstStyle/>
          <a:p>
            <a:fld id="{64005270-44E5-4AE1-8D31-71CBDBC2CC88}" type="slidenum">
              <a:rPr lang="en-US" smtClean="0"/>
              <a:pPr/>
              <a:t>13</a:t>
            </a:fld>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1">
              <a:shade val="50000"/>
            </a:schemeClr>
          </a:lnRef>
          <a:fillRef idx="1">
            <a:schemeClr val="accent1"/>
          </a:fillRef>
          <a:effectRef idx="0">
            <a:schemeClr val="accent1"/>
          </a:effectRef>
          <a:fontRef idx="minor">
            <a:schemeClr val="lt1"/>
          </a:fontRef>
        </p:style>
        <p:txBody>
          <a:bodyPr>
            <a:normAutofit fontScale="90000"/>
          </a:bodyPr>
          <a:lstStyle/>
          <a:p>
            <a:r>
              <a:rPr lang="en-US" b="1" dirty="0" smtClean="0"/>
              <a:t>Uniform Commercial Code Filing Requirements  (cont’d)</a:t>
            </a:r>
            <a:endParaRPr lang="en-US" dirty="0"/>
          </a:p>
        </p:txBody>
      </p:sp>
      <p:sp>
        <p:nvSpPr>
          <p:cNvPr id="3" name="Content Placeholder 2"/>
          <p:cNvSpPr>
            <a:spLocks noGrp="1"/>
          </p:cNvSpPr>
          <p:nvPr>
            <p:ph idx="1"/>
          </p:nvPr>
        </p:nvSpPr>
        <p:spPr>
          <a:solidFill>
            <a:schemeClr val="tx2">
              <a:lumMod val="20000"/>
              <a:lumOff val="80000"/>
            </a:schemeClr>
          </a:solidFill>
          <a:ln>
            <a:solidFill>
              <a:schemeClr val="tx2">
                <a:lumMod val="60000"/>
                <a:lumOff val="40000"/>
              </a:schemeClr>
            </a:solidFill>
          </a:ln>
        </p:spPr>
        <p:txBody>
          <a:bodyPr/>
          <a:lstStyle/>
          <a:p>
            <a:pPr lvl="0"/>
            <a:r>
              <a:rPr lang="en-US" dirty="0" smtClean="0"/>
              <a:t>Electronic transactions</a:t>
            </a:r>
          </a:p>
          <a:p>
            <a:pPr lvl="1"/>
            <a:r>
              <a:rPr lang="en-US" dirty="0" smtClean="0"/>
              <a:t>Elimination of signatures</a:t>
            </a:r>
          </a:p>
          <a:p>
            <a:pPr lvl="2"/>
            <a:r>
              <a:rPr lang="en-US" dirty="0" smtClean="0"/>
              <a:t>Co-op </a:t>
            </a:r>
            <a:r>
              <a:rPr lang="en-US" dirty="0" smtClean="0"/>
              <a:t>filing</a:t>
            </a:r>
          </a:p>
          <a:p>
            <a:pPr lvl="0"/>
            <a:r>
              <a:rPr lang="en-US" dirty="0" smtClean="0"/>
              <a:t>New Uniform Forms</a:t>
            </a:r>
          </a:p>
          <a:p>
            <a:pPr lvl="1"/>
            <a:r>
              <a:rPr lang="en-US" dirty="0" smtClean="0"/>
              <a:t>Additional data requirements</a:t>
            </a:r>
          </a:p>
          <a:p>
            <a:endParaRPr lang="en-US" dirty="0"/>
          </a:p>
        </p:txBody>
      </p:sp>
      <p:sp>
        <p:nvSpPr>
          <p:cNvPr id="4" name="Date Placeholder 3"/>
          <p:cNvSpPr>
            <a:spLocks noGrp="1"/>
          </p:cNvSpPr>
          <p:nvPr>
            <p:ph type="dt" sz="half" idx="10"/>
          </p:nvPr>
        </p:nvSpPr>
        <p:spPr/>
        <p:txBody>
          <a:bodyPr/>
          <a:lstStyle/>
          <a:p>
            <a:r>
              <a:rPr lang="en-US" smtClean="0"/>
              <a:t>3/12/2013</a:t>
            </a:r>
            <a:endParaRPr lang="en-US"/>
          </a:p>
        </p:txBody>
      </p:sp>
      <p:sp>
        <p:nvSpPr>
          <p:cNvPr id="5" name="Slide Number Placeholder 4"/>
          <p:cNvSpPr>
            <a:spLocks noGrp="1"/>
          </p:cNvSpPr>
          <p:nvPr>
            <p:ph type="sldNum" sz="quarter" idx="12"/>
          </p:nvPr>
        </p:nvSpPr>
        <p:spPr/>
        <p:txBody>
          <a:bodyPr/>
          <a:lstStyle/>
          <a:p>
            <a:fld id="{64005270-44E5-4AE1-8D31-71CBDBC2CC88}" type="slidenum">
              <a:rPr lang="en-US" smtClean="0"/>
              <a:pPr/>
              <a:t>14</a:t>
            </a:fld>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1">
              <a:shade val="50000"/>
            </a:schemeClr>
          </a:lnRef>
          <a:fillRef idx="1">
            <a:schemeClr val="accent1"/>
          </a:fillRef>
          <a:effectRef idx="0">
            <a:schemeClr val="accent1"/>
          </a:effectRef>
          <a:fontRef idx="minor">
            <a:schemeClr val="lt1"/>
          </a:fontRef>
        </p:style>
        <p:txBody>
          <a:bodyPr>
            <a:normAutofit fontScale="90000"/>
          </a:bodyPr>
          <a:lstStyle/>
          <a:p>
            <a:r>
              <a:rPr lang="en-US" b="1" dirty="0" smtClean="0"/>
              <a:t>2013 AMENDED Article 9 Overview</a:t>
            </a:r>
            <a:endParaRPr lang="en-US" dirty="0"/>
          </a:p>
        </p:txBody>
      </p:sp>
      <p:sp>
        <p:nvSpPr>
          <p:cNvPr id="3" name="Content Placeholder 2"/>
          <p:cNvSpPr>
            <a:spLocks noGrp="1"/>
          </p:cNvSpPr>
          <p:nvPr>
            <p:ph idx="1"/>
          </p:nvPr>
        </p:nvSpPr>
        <p:spPr>
          <a:solidFill>
            <a:schemeClr val="tx2">
              <a:lumMod val="20000"/>
              <a:lumOff val="80000"/>
            </a:schemeClr>
          </a:solidFill>
          <a:ln>
            <a:solidFill>
              <a:schemeClr val="tx2">
                <a:lumMod val="60000"/>
                <a:lumOff val="40000"/>
              </a:schemeClr>
            </a:solidFill>
          </a:ln>
        </p:spPr>
        <p:txBody>
          <a:bodyPr/>
          <a:lstStyle/>
          <a:p>
            <a:pPr lvl="0"/>
            <a:r>
              <a:rPr lang="en-US" dirty="0" smtClean="0"/>
              <a:t>Proposed Effective Dated of July 1, 2013</a:t>
            </a:r>
          </a:p>
          <a:p>
            <a:pPr lvl="0"/>
            <a:r>
              <a:rPr lang="en-US" dirty="0" smtClean="0"/>
              <a:t>Some terminology clarified along with some additions</a:t>
            </a:r>
          </a:p>
          <a:p>
            <a:pPr lvl="0"/>
            <a:r>
              <a:rPr lang="en-US" dirty="0" smtClean="0"/>
              <a:t>New forms removing data requirements introduced in 2001</a:t>
            </a:r>
          </a:p>
          <a:p>
            <a:pPr lvl="1"/>
            <a:r>
              <a:rPr lang="en-US" dirty="0" smtClean="0"/>
              <a:t>Relocation of fields</a:t>
            </a:r>
          </a:p>
          <a:p>
            <a:r>
              <a:rPr lang="en-US" dirty="0" smtClean="0"/>
              <a:t>Transition end date: July 1, 2018 </a:t>
            </a:r>
            <a:endParaRPr lang="en-US" dirty="0"/>
          </a:p>
        </p:txBody>
      </p:sp>
      <p:sp>
        <p:nvSpPr>
          <p:cNvPr id="4" name="Date Placeholder 3"/>
          <p:cNvSpPr>
            <a:spLocks noGrp="1"/>
          </p:cNvSpPr>
          <p:nvPr>
            <p:ph type="dt" sz="half" idx="10"/>
          </p:nvPr>
        </p:nvSpPr>
        <p:spPr/>
        <p:txBody>
          <a:bodyPr/>
          <a:lstStyle/>
          <a:p>
            <a:r>
              <a:rPr lang="en-US" smtClean="0"/>
              <a:t>3/12/2013</a:t>
            </a:r>
            <a:endParaRPr lang="en-US"/>
          </a:p>
        </p:txBody>
      </p:sp>
      <p:sp>
        <p:nvSpPr>
          <p:cNvPr id="5" name="Slide Number Placeholder 4"/>
          <p:cNvSpPr>
            <a:spLocks noGrp="1"/>
          </p:cNvSpPr>
          <p:nvPr>
            <p:ph type="sldNum" sz="quarter" idx="12"/>
          </p:nvPr>
        </p:nvSpPr>
        <p:spPr/>
        <p:txBody>
          <a:bodyPr/>
          <a:lstStyle/>
          <a:p>
            <a:fld id="{64005270-44E5-4AE1-8D31-71CBDBC2CC88}" type="slidenum">
              <a:rPr lang="en-US" smtClean="0"/>
              <a:pPr/>
              <a:t>15</a:t>
            </a:fld>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1">
              <a:shade val="50000"/>
            </a:schemeClr>
          </a:lnRef>
          <a:fillRef idx="1">
            <a:schemeClr val="accent1"/>
          </a:fillRef>
          <a:effectRef idx="0">
            <a:schemeClr val="accent1"/>
          </a:effectRef>
          <a:fontRef idx="minor">
            <a:schemeClr val="lt1"/>
          </a:fontRef>
        </p:style>
        <p:txBody>
          <a:bodyPr>
            <a:normAutofit fontScale="90000"/>
          </a:bodyPr>
          <a:lstStyle/>
          <a:p>
            <a:r>
              <a:rPr lang="en-US" b="1" dirty="0" smtClean="0"/>
              <a:t>2013 AMENDED Article 9 </a:t>
            </a:r>
            <a:r>
              <a:rPr lang="en-US" b="1" dirty="0" smtClean="0"/>
              <a:t>Overview (cont’d)</a:t>
            </a:r>
            <a:endParaRPr lang="en-US" dirty="0"/>
          </a:p>
        </p:txBody>
      </p:sp>
      <p:sp>
        <p:nvSpPr>
          <p:cNvPr id="3" name="Content Placeholder 2"/>
          <p:cNvSpPr>
            <a:spLocks noGrp="1"/>
          </p:cNvSpPr>
          <p:nvPr>
            <p:ph idx="1"/>
          </p:nvPr>
        </p:nvSpPr>
        <p:spPr>
          <a:solidFill>
            <a:schemeClr val="tx2">
              <a:lumMod val="20000"/>
              <a:lumOff val="80000"/>
            </a:schemeClr>
          </a:solidFill>
          <a:ln>
            <a:solidFill>
              <a:schemeClr val="tx2">
                <a:lumMod val="40000"/>
                <a:lumOff val="60000"/>
              </a:schemeClr>
            </a:solidFill>
          </a:ln>
        </p:spPr>
        <p:txBody>
          <a:bodyPr>
            <a:normAutofit lnSpcReduction="10000"/>
          </a:bodyPr>
          <a:lstStyle/>
          <a:p>
            <a:pPr lvl="0"/>
            <a:r>
              <a:rPr lang="en-US" dirty="0" smtClean="0"/>
              <a:t>Amended A9 Definition Changes/Clarifications</a:t>
            </a:r>
          </a:p>
          <a:p>
            <a:pPr lvl="1"/>
            <a:r>
              <a:rPr lang="en-US" dirty="0" smtClean="0"/>
              <a:t>§ 9-102 Public Organic Record (new)</a:t>
            </a:r>
          </a:p>
          <a:p>
            <a:pPr lvl="2"/>
            <a:r>
              <a:rPr lang="en-US" dirty="0" smtClean="0"/>
              <a:t>(68) A record that is available to the public for inspection that is:</a:t>
            </a:r>
          </a:p>
          <a:p>
            <a:pPr lvl="3"/>
            <a:r>
              <a:rPr lang="en-US" dirty="0" smtClean="0"/>
              <a:t>A) a record consisting of the record initially filed with or issued by a State or the U.S. to form or organize an organization and any record filed with or issued by the State of the U.S. which amends or restates the initial record.</a:t>
            </a:r>
          </a:p>
          <a:p>
            <a:pPr lvl="3"/>
            <a:r>
              <a:rPr lang="en-US" dirty="0" smtClean="0"/>
              <a:t>B) an </a:t>
            </a:r>
            <a:r>
              <a:rPr lang="en-US" b="1" dirty="0" smtClean="0"/>
              <a:t>organic record of a business trust</a:t>
            </a:r>
            <a:r>
              <a:rPr lang="en-US" dirty="0" smtClean="0"/>
              <a:t> consisting of the record initially field with a state </a:t>
            </a:r>
            <a:r>
              <a:rPr lang="en-US" dirty="0" smtClean="0"/>
              <a:t>and </a:t>
            </a:r>
            <a:r>
              <a:rPr lang="en-US" dirty="0" smtClean="0"/>
              <a:t>any record filed with the State which amends or restates the initial record, if a statute of the State governing business trusts requires that the record be filed with the State.</a:t>
            </a:r>
          </a:p>
          <a:p>
            <a:endParaRPr lang="en-US" dirty="0"/>
          </a:p>
        </p:txBody>
      </p:sp>
      <p:sp>
        <p:nvSpPr>
          <p:cNvPr id="4" name="Date Placeholder 3"/>
          <p:cNvSpPr>
            <a:spLocks noGrp="1"/>
          </p:cNvSpPr>
          <p:nvPr>
            <p:ph type="dt" sz="half" idx="10"/>
          </p:nvPr>
        </p:nvSpPr>
        <p:spPr/>
        <p:txBody>
          <a:bodyPr/>
          <a:lstStyle/>
          <a:p>
            <a:r>
              <a:rPr lang="en-US" smtClean="0"/>
              <a:t>3/12/2013</a:t>
            </a:r>
            <a:endParaRPr lang="en-US"/>
          </a:p>
        </p:txBody>
      </p:sp>
      <p:sp>
        <p:nvSpPr>
          <p:cNvPr id="5" name="Slide Number Placeholder 4"/>
          <p:cNvSpPr>
            <a:spLocks noGrp="1"/>
          </p:cNvSpPr>
          <p:nvPr>
            <p:ph type="sldNum" sz="quarter" idx="12"/>
          </p:nvPr>
        </p:nvSpPr>
        <p:spPr/>
        <p:txBody>
          <a:bodyPr/>
          <a:lstStyle/>
          <a:p>
            <a:fld id="{64005270-44E5-4AE1-8D31-71CBDBC2CC88}" type="slidenum">
              <a:rPr lang="en-US" smtClean="0"/>
              <a:pPr/>
              <a:t>16</a:t>
            </a:fld>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1">
              <a:shade val="50000"/>
            </a:schemeClr>
          </a:lnRef>
          <a:fillRef idx="1">
            <a:schemeClr val="accent1"/>
          </a:fillRef>
          <a:effectRef idx="0">
            <a:schemeClr val="accent1"/>
          </a:effectRef>
          <a:fontRef idx="minor">
            <a:schemeClr val="lt1"/>
          </a:fontRef>
        </p:style>
        <p:txBody>
          <a:bodyPr>
            <a:normAutofit fontScale="90000"/>
          </a:bodyPr>
          <a:lstStyle/>
          <a:p>
            <a:r>
              <a:rPr lang="en-US" b="1" dirty="0" smtClean="0"/>
              <a:t>2013 AMENDED Article 9 Overview (cont’d)</a:t>
            </a:r>
            <a:endParaRPr lang="en-US" dirty="0"/>
          </a:p>
        </p:txBody>
      </p:sp>
      <p:sp>
        <p:nvSpPr>
          <p:cNvPr id="3" name="Content Placeholder 2"/>
          <p:cNvSpPr>
            <a:spLocks noGrp="1"/>
          </p:cNvSpPr>
          <p:nvPr>
            <p:ph idx="1"/>
          </p:nvPr>
        </p:nvSpPr>
        <p:spPr>
          <a:solidFill>
            <a:schemeClr val="tx2">
              <a:lumMod val="20000"/>
              <a:lumOff val="80000"/>
            </a:schemeClr>
          </a:solidFill>
          <a:ln>
            <a:solidFill>
              <a:schemeClr val="tx2">
                <a:lumMod val="40000"/>
                <a:lumOff val="60000"/>
              </a:schemeClr>
            </a:solidFill>
          </a:ln>
        </p:spPr>
        <p:txBody>
          <a:bodyPr>
            <a:normAutofit fontScale="92500" lnSpcReduction="10000"/>
          </a:bodyPr>
          <a:lstStyle/>
          <a:p>
            <a:r>
              <a:rPr lang="en-US" sz="3500" dirty="0" smtClean="0"/>
              <a:t>Amended A9 Definition </a:t>
            </a:r>
            <a:r>
              <a:rPr lang="en-US" sz="3500" dirty="0" smtClean="0"/>
              <a:t>Changes/Clarifications (cont’d)</a:t>
            </a:r>
          </a:p>
          <a:p>
            <a:pPr lvl="1"/>
            <a:r>
              <a:rPr lang="en-US" dirty="0" smtClean="0"/>
              <a:t>(71) </a:t>
            </a:r>
            <a:r>
              <a:rPr lang="en-US" dirty="0" smtClean="0"/>
              <a:t>definition </a:t>
            </a:r>
            <a:r>
              <a:rPr lang="en-US" dirty="0" smtClean="0"/>
              <a:t>of "Registered Organization" expanded to include Business Trusts…"</a:t>
            </a:r>
            <a:r>
              <a:rPr lang="en-US" b="1" dirty="0" smtClean="0"/>
              <a:t>Registered Organization</a:t>
            </a:r>
            <a:r>
              <a:rPr lang="en-US" dirty="0" smtClean="0"/>
              <a:t>"…organization formed or organized under the law of a single state or the U.S. </a:t>
            </a:r>
            <a:r>
              <a:rPr lang="en-US" u="sng" dirty="0" smtClean="0"/>
              <a:t>by the filing of a public organic record with, the issuance of a public organic record by, or the enactment of legislation by the State or U.S. The term includes a business trust that is formed or organized under the law of a single State</a:t>
            </a:r>
            <a:r>
              <a:rPr lang="en-US" u="sng" dirty="0" smtClean="0"/>
              <a:t>…</a:t>
            </a:r>
            <a:endParaRPr lang="en-US" dirty="0" smtClean="0"/>
          </a:p>
        </p:txBody>
      </p:sp>
      <p:sp>
        <p:nvSpPr>
          <p:cNvPr id="4" name="Date Placeholder 3"/>
          <p:cNvSpPr>
            <a:spLocks noGrp="1"/>
          </p:cNvSpPr>
          <p:nvPr>
            <p:ph type="dt" sz="half" idx="10"/>
          </p:nvPr>
        </p:nvSpPr>
        <p:spPr/>
        <p:txBody>
          <a:bodyPr/>
          <a:lstStyle/>
          <a:p>
            <a:r>
              <a:rPr lang="en-US" smtClean="0"/>
              <a:t>3/12/2013</a:t>
            </a:r>
            <a:endParaRPr lang="en-US"/>
          </a:p>
        </p:txBody>
      </p:sp>
      <p:sp>
        <p:nvSpPr>
          <p:cNvPr id="5" name="Slide Number Placeholder 4"/>
          <p:cNvSpPr>
            <a:spLocks noGrp="1"/>
          </p:cNvSpPr>
          <p:nvPr>
            <p:ph type="sldNum" sz="quarter" idx="12"/>
          </p:nvPr>
        </p:nvSpPr>
        <p:spPr/>
        <p:txBody>
          <a:bodyPr/>
          <a:lstStyle/>
          <a:p>
            <a:fld id="{64005270-44E5-4AE1-8D31-71CBDBC2CC88}" type="slidenum">
              <a:rPr lang="en-US" smtClean="0"/>
              <a:pPr/>
              <a:t>17</a:t>
            </a:fld>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1">
              <a:shade val="50000"/>
            </a:schemeClr>
          </a:lnRef>
          <a:fillRef idx="1">
            <a:schemeClr val="accent1"/>
          </a:fillRef>
          <a:effectRef idx="0">
            <a:schemeClr val="accent1"/>
          </a:effectRef>
          <a:fontRef idx="minor">
            <a:schemeClr val="lt1"/>
          </a:fontRef>
        </p:style>
        <p:txBody>
          <a:bodyPr>
            <a:normAutofit fontScale="90000"/>
          </a:bodyPr>
          <a:lstStyle/>
          <a:p>
            <a:r>
              <a:rPr lang="en-US" b="1" dirty="0" smtClean="0"/>
              <a:t>2013 AMENDED Article 9 Overview (cont’d)</a:t>
            </a:r>
            <a:endParaRPr lang="en-US" dirty="0"/>
          </a:p>
        </p:txBody>
      </p:sp>
      <p:sp>
        <p:nvSpPr>
          <p:cNvPr id="3" name="Content Placeholder 2"/>
          <p:cNvSpPr>
            <a:spLocks noGrp="1"/>
          </p:cNvSpPr>
          <p:nvPr>
            <p:ph idx="1"/>
          </p:nvPr>
        </p:nvSpPr>
        <p:spPr>
          <a:solidFill>
            <a:schemeClr val="tx2">
              <a:lumMod val="20000"/>
              <a:lumOff val="80000"/>
            </a:schemeClr>
          </a:solidFill>
          <a:ln>
            <a:solidFill>
              <a:schemeClr val="tx2">
                <a:lumMod val="60000"/>
                <a:lumOff val="40000"/>
              </a:schemeClr>
            </a:solidFill>
          </a:ln>
        </p:spPr>
        <p:txBody>
          <a:bodyPr/>
          <a:lstStyle/>
          <a:p>
            <a:r>
              <a:rPr lang="en-US" dirty="0" smtClean="0"/>
              <a:t>Amended A9 Definition Changes/Clarifications (cont’d)</a:t>
            </a:r>
          </a:p>
          <a:p>
            <a:pPr lvl="1"/>
            <a:r>
              <a:rPr lang="en-US" dirty="0" smtClean="0"/>
              <a:t>Clarifies registered organization name issue</a:t>
            </a:r>
            <a:endParaRPr lang="en-US" dirty="0"/>
          </a:p>
        </p:txBody>
      </p:sp>
      <p:sp>
        <p:nvSpPr>
          <p:cNvPr id="4" name="Date Placeholder 3"/>
          <p:cNvSpPr>
            <a:spLocks noGrp="1"/>
          </p:cNvSpPr>
          <p:nvPr>
            <p:ph type="dt" sz="half" idx="10"/>
          </p:nvPr>
        </p:nvSpPr>
        <p:spPr/>
        <p:txBody>
          <a:bodyPr/>
          <a:lstStyle/>
          <a:p>
            <a:r>
              <a:rPr lang="en-US" smtClean="0"/>
              <a:t>3/12/2013</a:t>
            </a:r>
            <a:endParaRPr lang="en-US"/>
          </a:p>
        </p:txBody>
      </p:sp>
      <p:sp>
        <p:nvSpPr>
          <p:cNvPr id="5" name="Slide Number Placeholder 4"/>
          <p:cNvSpPr>
            <a:spLocks noGrp="1"/>
          </p:cNvSpPr>
          <p:nvPr>
            <p:ph type="sldNum" sz="quarter" idx="12"/>
          </p:nvPr>
        </p:nvSpPr>
        <p:spPr/>
        <p:txBody>
          <a:bodyPr/>
          <a:lstStyle/>
          <a:p>
            <a:fld id="{64005270-44E5-4AE1-8D31-71CBDBC2CC88}" type="slidenum">
              <a:rPr lang="en-US" smtClean="0"/>
              <a:pPr/>
              <a:t>18</a:t>
            </a:fld>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1">
              <a:shade val="50000"/>
            </a:schemeClr>
          </a:lnRef>
          <a:fillRef idx="1">
            <a:schemeClr val="accent1"/>
          </a:fillRef>
          <a:effectRef idx="0">
            <a:schemeClr val="accent1"/>
          </a:effectRef>
          <a:fontRef idx="minor">
            <a:schemeClr val="lt1"/>
          </a:fontRef>
        </p:style>
        <p:txBody>
          <a:bodyPr>
            <a:normAutofit fontScale="90000"/>
          </a:bodyPr>
          <a:lstStyle/>
          <a:p>
            <a:r>
              <a:rPr lang="en-US" b="1" dirty="0" smtClean="0"/>
              <a:t>2013 AMENDED Article 9 Overview (cont’d)</a:t>
            </a:r>
            <a:endParaRPr lang="en-US" dirty="0"/>
          </a:p>
        </p:txBody>
      </p:sp>
      <p:sp>
        <p:nvSpPr>
          <p:cNvPr id="3" name="Content Placeholder 2"/>
          <p:cNvSpPr>
            <a:spLocks noGrp="1"/>
          </p:cNvSpPr>
          <p:nvPr>
            <p:ph idx="1"/>
          </p:nvPr>
        </p:nvSpPr>
        <p:spPr>
          <a:solidFill>
            <a:schemeClr val="tx2">
              <a:lumMod val="20000"/>
              <a:lumOff val="80000"/>
            </a:schemeClr>
          </a:solidFill>
          <a:ln>
            <a:solidFill>
              <a:schemeClr val="tx2">
                <a:lumMod val="60000"/>
                <a:lumOff val="40000"/>
              </a:schemeClr>
            </a:solidFill>
          </a:ln>
        </p:spPr>
        <p:txBody>
          <a:bodyPr>
            <a:normAutofit/>
          </a:bodyPr>
          <a:lstStyle/>
          <a:p>
            <a:pPr lvl="1"/>
            <a:r>
              <a:rPr lang="en-US" dirty="0" smtClean="0"/>
              <a:t>§ 9-503 Clarifies Individual Name issues</a:t>
            </a:r>
          </a:p>
          <a:p>
            <a:pPr lvl="2"/>
            <a:r>
              <a:rPr lang="en-US" b="1" dirty="0" smtClean="0"/>
              <a:t>Individual Name</a:t>
            </a:r>
            <a:endParaRPr lang="en-US" dirty="0" smtClean="0"/>
          </a:p>
          <a:p>
            <a:pPr lvl="3"/>
            <a:r>
              <a:rPr lang="en-US" b="1" dirty="0" smtClean="0"/>
              <a:t>Alternative A (only if)</a:t>
            </a:r>
            <a:endParaRPr lang="en-US" dirty="0" smtClean="0"/>
          </a:p>
          <a:p>
            <a:pPr lvl="4"/>
            <a:r>
              <a:rPr lang="en-US" dirty="0" smtClean="0"/>
              <a:t>Name as it appears on unexpired driver's license</a:t>
            </a:r>
          </a:p>
          <a:p>
            <a:pPr lvl="4"/>
            <a:r>
              <a:rPr lang="en-US" dirty="0" smtClean="0"/>
              <a:t>If no driver's license, unexpired state-issued ID card from primary state of residence</a:t>
            </a:r>
          </a:p>
          <a:p>
            <a:pPr lvl="5"/>
            <a:r>
              <a:rPr lang="en-US" dirty="0" smtClean="0"/>
              <a:t>What about passports?</a:t>
            </a:r>
          </a:p>
          <a:p>
            <a:pPr lvl="3"/>
            <a:r>
              <a:rPr lang="en-US" b="1" dirty="0" smtClean="0"/>
              <a:t>Alternative B (Safe Harbor)</a:t>
            </a:r>
            <a:endParaRPr lang="en-US" dirty="0" smtClean="0"/>
          </a:p>
          <a:p>
            <a:pPr lvl="4"/>
            <a:r>
              <a:rPr lang="en-US" dirty="0" smtClean="0"/>
              <a:t>Individual's name (current law)</a:t>
            </a:r>
          </a:p>
          <a:p>
            <a:pPr lvl="4"/>
            <a:r>
              <a:rPr lang="en-US" dirty="0" smtClean="0"/>
              <a:t>Individual debtor's name and first personal name or</a:t>
            </a:r>
          </a:p>
          <a:p>
            <a:pPr lvl="4"/>
            <a:r>
              <a:rPr lang="en-US" dirty="0" smtClean="0"/>
              <a:t>Name as it appears on unexpired driver's license or state issued </a:t>
            </a:r>
            <a:r>
              <a:rPr lang="en-US" dirty="0" smtClean="0"/>
              <a:t>ID</a:t>
            </a:r>
            <a:endParaRPr lang="en-US" dirty="0" smtClean="0"/>
          </a:p>
        </p:txBody>
      </p:sp>
      <p:sp>
        <p:nvSpPr>
          <p:cNvPr id="4" name="Date Placeholder 3"/>
          <p:cNvSpPr>
            <a:spLocks noGrp="1"/>
          </p:cNvSpPr>
          <p:nvPr>
            <p:ph type="dt" sz="half" idx="10"/>
          </p:nvPr>
        </p:nvSpPr>
        <p:spPr/>
        <p:txBody>
          <a:bodyPr/>
          <a:lstStyle/>
          <a:p>
            <a:r>
              <a:rPr lang="en-US" smtClean="0"/>
              <a:t>3/12/2013</a:t>
            </a:r>
            <a:endParaRPr lang="en-US"/>
          </a:p>
        </p:txBody>
      </p:sp>
      <p:sp>
        <p:nvSpPr>
          <p:cNvPr id="5" name="Slide Number Placeholder 4"/>
          <p:cNvSpPr>
            <a:spLocks noGrp="1"/>
          </p:cNvSpPr>
          <p:nvPr>
            <p:ph type="sldNum" sz="quarter" idx="12"/>
          </p:nvPr>
        </p:nvSpPr>
        <p:spPr/>
        <p:txBody>
          <a:bodyPr/>
          <a:lstStyle/>
          <a:p>
            <a:fld id="{64005270-44E5-4AE1-8D31-71CBDBC2CC88}" type="slidenum">
              <a:rPr lang="en-US" smtClean="0"/>
              <a:pPr/>
              <a:t>19</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1">
              <a:shade val="50000"/>
            </a:schemeClr>
          </a:lnRef>
          <a:fillRef idx="1">
            <a:schemeClr val="accent1"/>
          </a:fillRef>
          <a:effectRef idx="0">
            <a:schemeClr val="accent1"/>
          </a:effectRef>
          <a:fontRef idx="minor">
            <a:schemeClr val="lt1"/>
          </a:fontRef>
        </p:style>
        <p:txBody>
          <a:bodyPr/>
          <a:lstStyle/>
          <a:p>
            <a:r>
              <a:rPr lang="en-US" b="1" dirty="0" smtClean="0"/>
              <a:t>WHY?</a:t>
            </a:r>
            <a:endParaRPr lang="en-US" dirty="0"/>
          </a:p>
        </p:txBody>
      </p:sp>
      <p:sp>
        <p:nvSpPr>
          <p:cNvPr id="3" name="Content Placeholder 2"/>
          <p:cNvSpPr>
            <a:spLocks noGrp="1"/>
          </p:cNvSpPr>
          <p:nvPr>
            <p:ph idx="1"/>
          </p:nvPr>
        </p:nvSpPr>
        <p:spPr>
          <a:solidFill>
            <a:schemeClr val="tx2">
              <a:lumMod val="20000"/>
              <a:lumOff val="80000"/>
            </a:schemeClr>
          </a:solidFill>
        </p:spPr>
        <p:style>
          <a:lnRef idx="2">
            <a:schemeClr val="accent1"/>
          </a:lnRef>
          <a:fillRef idx="1">
            <a:schemeClr val="lt1"/>
          </a:fillRef>
          <a:effectRef idx="0">
            <a:schemeClr val="accent1"/>
          </a:effectRef>
          <a:fontRef idx="minor">
            <a:schemeClr val="dk1"/>
          </a:fontRef>
        </p:style>
        <p:txBody>
          <a:bodyPr>
            <a:normAutofit fontScale="85000" lnSpcReduction="10000"/>
          </a:bodyPr>
          <a:lstStyle/>
          <a:p>
            <a:pPr lvl="0"/>
            <a:r>
              <a:rPr lang="en-US" dirty="0" smtClean="0"/>
              <a:t>The term UCC is short for Uniform Commercial Code. </a:t>
            </a:r>
          </a:p>
          <a:p>
            <a:pPr lvl="0"/>
            <a:r>
              <a:rPr lang="en-US" dirty="0" smtClean="0"/>
              <a:t>Under the provisions of state </a:t>
            </a:r>
            <a:r>
              <a:rPr lang="en-US" u="sng" dirty="0" smtClean="0">
                <a:hlinkClick r:id="rId2"/>
              </a:rPr>
              <a:t>Universal Commercial Code </a:t>
            </a:r>
            <a:r>
              <a:rPr lang="en-US" dirty="0" smtClean="0"/>
              <a:t>statutes, when </a:t>
            </a:r>
            <a:r>
              <a:rPr lang="en-US" u="sng" dirty="0" smtClean="0">
                <a:hlinkClick r:id="rId3"/>
              </a:rPr>
              <a:t>personal property </a:t>
            </a:r>
            <a:r>
              <a:rPr lang="en-US" dirty="0" smtClean="0"/>
              <a:t>(equipment, inventory, and other tangible assets of a business) are used as collateral for borrowing, a UCC1 statement is prepared, </a:t>
            </a:r>
            <a:r>
              <a:rPr lang="en-US" strike="sngStrike" dirty="0" smtClean="0"/>
              <a:t>signed</a:t>
            </a:r>
            <a:r>
              <a:rPr lang="en-US" dirty="0" smtClean="0"/>
              <a:t>, and filed. This process is also called "perfecting the security interest" in the property, and this type of loan is a </a:t>
            </a:r>
            <a:r>
              <a:rPr lang="en-US" u="sng" dirty="0" smtClean="0">
                <a:hlinkClick r:id="rId3"/>
              </a:rPr>
              <a:t>secured loan.</a:t>
            </a:r>
            <a:r>
              <a:rPr lang="en-US" dirty="0" smtClean="0"/>
              <a:t> </a:t>
            </a:r>
          </a:p>
          <a:p>
            <a:pPr lvl="0"/>
            <a:r>
              <a:rPr lang="en-US" dirty="0" smtClean="0"/>
              <a:t>The filing creates a </a:t>
            </a:r>
            <a:r>
              <a:rPr lang="en-US" u="sng" dirty="0" smtClean="0">
                <a:hlinkClick r:id="rId4"/>
              </a:rPr>
              <a:t>lien </a:t>
            </a:r>
            <a:r>
              <a:rPr lang="en-US" dirty="0" smtClean="0"/>
              <a:t>against the property, so the borrower may not dispose of the property without paying off the debt</a:t>
            </a:r>
            <a:r>
              <a:rPr lang="en-US" dirty="0" smtClean="0"/>
              <a:t>.</a:t>
            </a:r>
            <a:endParaRPr lang="en-US" dirty="0" smtClean="0"/>
          </a:p>
        </p:txBody>
      </p:sp>
      <p:sp>
        <p:nvSpPr>
          <p:cNvPr id="4" name="Date Placeholder 3"/>
          <p:cNvSpPr>
            <a:spLocks noGrp="1"/>
          </p:cNvSpPr>
          <p:nvPr>
            <p:ph type="dt" sz="half" idx="10"/>
          </p:nvPr>
        </p:nvSpPr>
        <p:spPr/>
        <p:txBody>
          <a:bodyPr/>
          <a:lstStyle/>
          <a:p>
            <a:r>
              <a:rPr lang="en-US" smtClean="0"/>
              <a:t>3/12/2013</a:t>
            </a:r>
            <a:endParaRPr lang="en-US"/>
          </a:p>
        </p:txBody>
      </p:sp>
      <p:sp>
        <p:nvSpPr>
          <p:cNvPr id="5" name="Slide Number Placeholder 4"/>
          <p:cNvSpPr>
            <a:spLocks noGrp="1"/>
          </p:cNvSpPr>
          <p:nvPr>
            <p:ph type="sldNum" sz="quarter" idx="12"/>
          </p:nvPr>
        </p:nvSpPr>
        <p:spPr/>
        <p:txBody>
          <a:bodyPr/>
          <a:lstStyle/>
          <a:p>
            <a:fld id="{64005270-44E5-4AE1-8D31-71CBDBC2CC88}" type="slidenum">
              <a:rPr lang="en-US" smtClean="0"/>
              <a:pPr/>
              <a:t>2</a:t>
            </a:fld>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1">
              <a:shade val="50000"/>
            </a:schemeClr>
          </a:lnRef>
          <a:fillRef idx="1">
            <a:schemeClr val="accent1"/>
          </a:fillRef>
          <a:effectRef idx="0">
            <a:schemeClr val="accent1"/>
          </a:effectRef>
          <a:fontRef idx="minor">
            <a:schemeClr val="lt1"/>
          </a:fontRef>
        </p:style>
        <p:txBody>
          <a:bodyPr>
            <a:normAutofit fontScale="90000"/>
          </a:bodyPr>
          <a:lstStyle/>
          <a:p>
            <a:r>
              <a:rPr lang="en-US" b="1" dirty="0" smtClean="0"/>
              <a:t>2013 AMENDED Article 9 Overview (cont’d)</a:t>
            </a:r>
            <a:endParaRPr lang="en-US" dirty="0"/>
          </a:p>
        </p:txBody>
      </p:sp>
      <p:sp>
        <p:nvSpPr>
          <p:cNvPr id="3" name="Content Placeholder 2"/>
          <p:cNvSpPr>
            <a:spLocks noGrp="1"/>
          </p:cNvSpPr>
          <p:nvPr>
            <p:ph idx="1"/>
          </p:nvPr>
        </p:nvSpPr>
        <p:spPr>
          <a:solidFill>
            <a:schemeClr val="tx2">
              <a:lumMod val="20000"/>
              <a:lumOff val="80000"/>
            </a:schemeClr>
          </a:solidFill>
          <a:ln>
            <a:solidFill>
              <a:schemeClr val="tx2">
                <a:lumMod val="60000"/>
                <a:lumOff val="40000"/>
              </a:schemeClr>
            </a:solidFill>
          </a:ln>
        </p:spPr>
        <p:txBody>
          <a:bodyPr/>
          <a:lstStyle/>
          <a:p>
            <a:pPr lvl="1"/>
            <a:r>
              <a:rPr lang="en-US" dirty="0" smtClean="0"/>
              <a:t>Case Law &amp; the Legal Name of the Debtor</a:t>
            </a:r>
          </a:p>
          <a:p>
            <a:pPr lvl="2"/>
            <a:r>
              <a:rPr lang="en-US" dirty="0" smtClean="0"/>
              <a:t>Examples: Dr. John Doe, John Doe, MD, John Doe, or Doe, John (correct name)…</a:t>
            </a:r>
          </a:p>
          <a:p>
            <a:pPr lvl="2"/>
            <a:r>
              <a:rPr lang="en-US" dirty="0" smtClean="0"/>
              <a:t>Examples: First Company Holdings</a:t>
            </a:r>
            <a:r>
              <a:rPr lang="en-US" b="1" dirty="0" smtClean="0"/>
              <a:t>, Inc.</a:t>
            </a:r>
            <a:r>
              <a:rPr lang="en-US" dirty="0" smtClean="0"/>
              <a:t> (on Articles of Incorporation) vs. First Company Holdings (listed on UCC Statement)</a:t>
            </a:r>
          </a:p>
          <a:p>
            <a:pPr lvl="2"/>
            <a:r>
              <a:rPr lang="en-US" dirty="0" smtClean="0"/>
              <a:t>Words vs. Symbols: Alvin </a:t>
            </a:r>
            <a:r>
              <a:rPr lang="en-US" b="1" dirty="0" smtClean="0"/>
              <a:t>&amp;</a:t>
            </a:r>
            <a:r>
              <a:rPr lang="en-US" dirty="0" smtClean="0"/>
              <a:t> Chipmunks vs. Alvin </a:t>
            </a:r>
            <a:r>
              <a:rPr lang="en-US" b="1" dirty="0" smtClean="0"/>
              <a:t>and</a:t>
            </a:r>
            <a:r>
              <a:rPr lang="en-US" dirty="0" smtClean="0"/>
              <a:t> Chipmunks </a:t>
            </a:r>
            <a:endParaRPr lang="en-US" dirty="0"/>
          </a:p>
        </p:txBody>
      </p:sp>
      <p:sp>
        <p:nvSpPr>
          <p:cNvPr id="4" name="Date Placeholder 3"/>
          <p:cNvSpPr>
            <a:spLocks noGrp="1"/>
          </p:cNvSpPr>
          <p:nvPr>
            <p:ph type="dt" sz="half" idx="10"/>
          </p:nvPr>
        </p:nvSpPr>
        <p:spPr/>
        <p:txBody>
          <a:bodyPr/>
          <a:lstStyle/>
          <a:p>
            <a:r>
              <a:rPr lang="en-US" smtClean="0"/>
              <a:t>3/12/2013</a:t>
            </a:r>
            <a:endParaRPr lang="en-US"/>
          </a:p>
        </p:txBody>
      </p:sp>
      <p:sp>
        <p:nvSpPr>
          <p:cNvPr id="5" name="Slide Number Placeholder 4"/>
          <p:cNvSpPr>
            <a:spLocks noGrp="1"/>
          </p:cNvSpPr>
          <p:nvPr>
            <p:ph type="sldNum" sz="quarter" idx="12"/>
          </p:nvPr>
        </p:nvSpPr>
        <p:spPr/>
        <p:txBody>
          <a:bodyPr/>
          <a:lstStyle/>
          <a:p>
            <a:fld id="{64005270-44E5-4AE1-8D31-71CBDBC2CC88}" type="slidenum">
              <a:rPr lang="en-US" smtClean="0"/>
              <a:pPr/>
              <a:t>20</a:t>
            </a:fld>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1">
              <a:shade val="50000"/>
            </a:schemeClr>
          </a:lnRef>
          <a:fillRef idx="1">
            <a:schemeClr val="accent1"/>
          </a:fillRef>
          <a:effectRef idx="0">
            <a:schemeClr val="accent1"/>
          </a:effectRef>
          <a:fontRef idx="minor">
            <a:schemeClr val="lt1"/>
          </a:fontRef>
        </p:style>
        <p:txBody>
          <a:bodyPr>
            <a:normAutofit fontScale="90000"/>
          </a:bodyPr>
          <a:lstStyle/>
          <a:p>
            <a:r>
              <a:rPr lang="en-US" b="1" dirty="0" smtClean="0"/>
              <a:t>2013 AMENDED Article 9 Overview (cont’d)</a:t>
            </a:r>
            <a:endParaRPr lang="en-US" dirty="0"/>
          </a:p>
        </p:txBody>
      </p:sp>
      <p:sp>
        <p:nvSpPr>
          <p:cNvPr id="3" name="Content Placeholder 2"/>
          <p:cNvSpPr>
            <a:spLocks noGrp="1"/>
          </p:cNvSpPr>
          <p:nvPr>
            <p:ph idx="1"/>
          </p:nvPr>
        </p:nvSpPr>
        <p:spPr>
          <a:solidFill>
            <a:schemeClr val="tx2">
              <a:lumMod val="20000"/>
              <a:lumOff val="80000"/>
            </a:schemeClr>
          </a:solidFill>
          <a:ln>
            <a:solidFill>
              <a:schemeClr val="tx2">
                <a:lumMod val="60000"/>
                <a:lumOff val="40000"/>
              </a:schemeClr>
            </a:solidFill>
          </a:ln>
        </p:spPr>
        <p:txBody>
          <a:bodyPr>
            <a:normAutofit fontScale="85000" lnSpcReduction="10000"/>
          </a:bodyPr>
          <a:lstStyle/>
          <a:p>
            <a:r>
              <a:rPr lang="en-US" dirty="0" smtClean="0"/>
              <a:t>In the case of an individual, some </a:t>
            </a:r>
            <a:r>
              <a:rPr lang="en-US" dirty="0" smtClean="0"/>
              <a:t>examples of common errors include providing the following in the "Debtor's Name" section of the financing statement:</a:t>
            </a:r>
          </a:p>
          <a:p>
            <a:pPr lvl="1"/>
            <a:r>
              <a:rPr lang="en-US" dirty="0" smtClean="0"/>
              <a:t> Mr</a:t>
            </a:r>
            <a:r>
              <a:rPr lang="en-US" dirty="0" smtClean="0"/>
              <a:t>. John J. </a:t>
            </a:r>
            <a:r>
              <a:rPr lang="en-US" dirty="0" smtClean="0"/>
              <a:t>Smith</a:t>
            </a:r>
          </a:p>
          <a:p>
            <a:pPr lvl="1"/>
            <a:r>
              <a:rPr lang="en-US" dirty="0" smtClean="0"/>
              <a:t>John Smith</a:t>
            </a:r>
          </a:p>
          <a:p>
            <a:pPr lvl="1"/>
            <a:r>
              <a:rPr lang="en-US" dirty="0" smtClean="0"/>
              <a:t>John </a:t>
            </a:r>
            <a:r>
              <a:rPr lang="en-US" dirty="0" smtClean="0"/>
              <a:t>J. Smith, </a:t>
            </a:r>
            <a:r>
              <a:rPr lang="en-US" dirty="0" smtClean="0"/>
              <a:t>Esq.</a:t>
            </a:r>
          </a:p>
          <a:p>
            <a:pPr lvl="1"/>
            <a:r>
              <a:rPr lang="en-US" dirty="0" smtClean="0"/>
              <a:t>John </a:t>
            </a:r>
            <a:r>
              <a:rPr lang="en-US" dirty="0" smtClean="0"/>
              <a:t>J. Smith, </a:t>
            </a:r>
            <a:r>
              <a:rPr lang="en-US" dirty="0" smtClean="0"/>
              <a:t>M.D.</a:t>
            </a:r>
          </a:p>
          <a:p>
            <a:pPr lvl="1"/>
            <a:r>
              <a:rPr lang="en-US" dirty="0" smtClean="0"/>
              <a:t>John </a:t>
            </a:r>
            <a:r>
              <a:rPr lang="en-US" dirty="0" smtClean="0"/>
              <a:t>J. Smith, </a:t>
            </a:r>
            <a:r>
              <a:rPr lang="en-US" dirty="0" smtClean="0"/>
              <a:t>C.P.A.</a:t>
            </a:r>
          </a:p>
          <a:p>
            <a:pPr lvl="1"/>
            <a:r>
              <a:rPr lang="en-US" dirty="0" smtClean="0"/>
              <a:t>John </a:t>
            </a:r>
            <a:r>
              <a:rPr lang="en-US" dirty="0" smtClean="0"/>
              <a:t>J. Smith (debtor in </a:t>
            </a:r>
            <a:r>
              <a:rPr lang="en-US" dirty="0" smtClean="0"/>
              <a:t>possession)</a:t>
            </a:r>
          </a:p>
          <a:p>
            <a:pPr lvl="1"/>
            <a:r>
              <a:rPr lang="en-US" dirty="0" smtClean="0"/>
              <a:t>John </a:t>
            </a:r>
            <a:r>
              <a:rPr lang="en-US" dirty="0" smtClean="0"/>
              <a:t>J. Smith d/b/a ABC Manufacturing </a:t>
            </a:r>
            <a:r>
              <a:rPr lang="en-US" dirty="0" smtClean="0"/>
              <a:t>Corp.</a:t>
            </a:r>
          </a:p>
          <a:p>
            <a:pPr lvl="1"/>
            <a:r>
              <a:rPr lang="en-US" dirty="0" smtClean="0"/>
              <a:t>John </a:t>
            </a:r>
            <a:r>
              <a:rPr lang="en-US" dirty="0" smtClean="0"/>
              <a:t>J. Smith a/k/a Jon J. Smith </a:t>
            </a:r>
          </a:p>
          <a:p>
            <a:endParaRPr lang="en-US" dirty="0"/>
          </a:p>
        </p:txBody>
      </p:sp>
      <p:sp>
        <p:nvSpPr>
          <p:cNvPr id="4" name="Date Placeholder 3"/>
          <p:cNvSpPr>
            <a:spLocks noGrp="1"/>
          </p:cNvSpPr>
          <p:nvPr>
            <p:ph type="dt" sz="half" idx="10"/>
          </p:nvPr>
        </p:nvSpPr>
        <p:spPr/>
        <p:txBody>
          <a:bodyPr/>
          <a:lstStyle/>
          <a:p>
            <a:r>
              <a:rPr lang="en-US" smtClean="0"/>
              <a:t>3/12/2013</a:t>
            </a:r>
            <a:endParaRPr lang="en-US"/>
          </a:p>
        </p:txBody>
      </p:sp>
      <p:sp>
        <p:nvSpPr>
          <p:cNvPr id="5" name="Slide Number Placeholder 4"/>
          <p:cNvSpPr>
            <a:spLocks noGrp="1"/>
          </p:cNvSpPr>
          <p:nvPr>
            <p:ph type="sldNum" sz="quarter" idx="12"/>
          </p:nvPr>
        </p:nvSpPr>
        <p:spPr/>
        <p:txBody>
          <a:bodyPr/>
          <a:lstStyle/>
          <a:p>
            <a:fld id="{64005270-44E5-4AE1-8D31-71CBDBC2CC88}" type="slidenum">
              <a:rPr lang="en-US" smtClean="0"/>
              <a:pPr/>
              <a:t>21</a:t>
            </a:fld>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1">
              <a:shade val="50000"/>
            </a:schemeClr>
          </a:lnRef>
          <a:fillRef idx="1">
            <a:schemeClr val="accent1"/>
          </a:fillRef>
          <a:effectRef idx="0">
            <a:schemeClr val="accent1"/>
          </a:effectRef>
          <a:fontRef idx="minor">
            <a:schemeClr val="lt1"/>
          </a:fontRef>
        </p:style>
        <p:txBody>
          <a:bodyPr>
            <a:normAutofit fontScale="90000"/>
          </a:bodyPr>
          <a:lstStyle/>
          <a:p>
            <a:r>
              <a:rPr lang="en-US" b="1" dirty="0" smtClean="0"/>
              <a:t>2013 AMENDED Article 9 Overview (cont’d)</a:t>
            </a:r>
            <a:endParaRPr lang="en-US" dirty="0"/>
          </a:p>
        </p:txBody>
      </p:sp>
      <p:sp>
        <p:nvSpPr>
          <p:cNvPr id="3" name="Content Placeholder 2"/>
          <p:cNvSpPr>
            <a:spLocks noGrp="1"/>
          </p:cNvSpPr>
          <p:nvPr>
            <p:ph idx="1"/>
          </p:nvPr>
        </p:nvSpPr>
        <p:spPr>
          <a:solidFill>
            <a:schemeClr val="tx2">
              <a:lumMod val="20000"/>
              <a:lumOff val="80000"/>
            </a:schemeClr>
          </a:solidFill>
          <a:ln>
            <a:solidFill>
              <a:schemeClr val="tx2">
                <a:lumMod val="60000"/>
                <a:lumOff val="40000"/>
              </a:schemeClr>
            </a:solidFill>
          </a:ln>
        </p:spPr>
        <p:txBody>
          <a:bodyPr>
            <a:normAutofit lnSpcReduction="10000"/>
          </a:bodyPr>
          <a:lstStyle/>
          <a:p>
            <a:r>
              <a:rPr lang="en-US" sz="2900" dirty="0" smtClean="0"/>
              <a:t>In the case of </a:t>
            </a:r>
            <a:r>
              <a:rPr lang="en-US" sz="2900" dirty="0" smtClean="0"/>
              <a:t>a business, some </a:t>
            </a:r>
            <a:r>
              <a:rPr lang="en-US" sz="2900" dirty="0" smtClean="0"/>
              <a:t>examples of common errors include providing the following in the "Debtor's Name" section of the financing </a:t>
            </a:r>
            <a:r>
              <a:rPr lang="en-US" sz="2900" dirty="0" smtClean="0"/>
              <a:t>statement:</a:t>
            </a:r>
          </a:p>
          <a:p>
            <a:pPr lvl="1"/>
            <a:r>
              <a:rPr lang="en-US" sz="2200" dirty="0" smtClean="0"/>
              <a:t>ABC </a:t>
            </a:r>
            <a:r>
              <a:rPr lang="en-US" sz="2200" dirty="0" smtClean="0"/>
              <a:t>Manufacturing Corp. d/b/a Albany </a:t>
            </a:r>
            <a:r>
              <a:rPr lang="en-US" sz="2200" dirty="0" smtClean="0"/>
              <a:t>Tools</a:t>
            </a:r>
          </a:p>
          <a:p>
            <a:pPr lvl="1"/>
            <a:r>
              <a:rPr lang="en-US" sz="2200" dirty="0" smtClean="0"/>
              <a:t>ABC </a:t>
            </a:r>
            <a:r>
              <a:rPr lang="en-US" sz="2200" dirty="0" smtClean="0"/>
              <a:t>Manufacturing Corp. (a New York </a:t>
            </a:r>
            <a:r>
              <a:rPr lang="en-US" sz="2200" dirty="0" smtClean="0"/>
              <a:t>Corporation)</a:t>
            </a:r>
          </a:p>
          <a:p>
            <a:pPr lvl="1"/>
            <a:r>
              <a:rPr lang="en-US" sz="2200" dirty="0" smtClean="0"/>
              <a:t>ABC Manufacturing</a:t>
            </a:r>
          </a:p>
          <a:p>
            <a:pPr lvl="1"/>
            <a:r>
              <a:rPr lang="en-US" sz="2200" dirty="0" smtClean="0"/>
              <a:t>ABC </a:t>
            </a:r>
            <a:r>
              <a:rPr lang="en-US" sz="2200" dirty="0" smtClean="0"/>
              <a:t>Mfg. </a:t>
            </a:r>
            <a:r>
              <a:rPr lang="en-US" sz="2200" dirty="0" smtClean="0"/>
              <a:t>Corp.</a:t>
            </a:r>
          </a:p>
          <a:p>
            <a:pPr lvl="1"/>
            <a:r>
              <a:rPr lang="en-US" sz="2200" dirty="0" smtClean="0"/>
              <a:t>ABC </a:t>
            </a:r>
            <a:r>
              <a:rPr lang="en-US" sz="2200" dirty="0" smtClean="0"/>
              <a:t>Manufacturing Corp. a division of XYZ Enterprises, </a:t>
            </a:r>
            <a:r>
              <a:rPr lang="en-US" sz="2200" dirty="0" smtClean="0"/>
              <a:t>Inc.</a:t>
            </a:r>
          </a:p>
          <a:p>
            <a:pPr lvl="1"/>
            <a:r>
              <a:rPr lang="en-US" sz="2200" dirty="0" smtClean="0"/>
              <a:t>ABC </a:t>
            </a:r>
            <a:r>
              <a:rPr lang="en-US" sz="2200" dirty="0" smtClean="0"/>
              <a:t>Manufacturing Corp. a/k/a John J. </a:t>
            </a:r>
            <a:r>
              <a:rPr lang="en-US" sz="2200" dirty="0" smtClean="0"/>
              <a:t>Smith</a:t>
            </a:r>
          </a:p>
          <a:p>
            <a:pPr lvl="1"/>
            <a:r>
              <a:rPr lang="en-US" sz="2200" dirty="0" smtClean="0"/>
              <a:t>John </a:t>
            </a:r>
            <a:r>
              <a:rPr lang="en-US" sz="2200" dirty="0" smtClean="0"/>
              <a:t>J. Smith d/b/a ABC Manufacturing Corp. </a:t>
            </a:r>
          </a:p>
          <a:p>
            <a:endParaRPr lang="en-US" dirty="0"/>
          </a:p>
        </p:txBody>
      </p:sp>
      <p:sp>
        <p:nvSpPr>
          <p:cNvPr id="4" name="Date Placeholder 3"/>
          <p:cNvSpPr>
            <a:spLocks noGrp="1"/>
          </p:cNvSpPr>
          <p:nvPr>
            <p:ph type="dt" sz="half" idx="10"/>
          </p:nvPr>
        </p:nvSpPr>
        <p:spPr/>
        <p:txBody>
          <a:bodyPr/>
          <a:lstStyle/>
          <a:p>
            <a:r>
              <a:rPr lang="en-US" smtClean="0"/>
              <a:t>3/12/2013</a:t>
            </a:r>
            <a:endParaRPr lang="en-US"/>
          </a:p>
        </p:txBody>
      </p:sp>
      <p:sp>
        <p:nvSpPr>
          <p:cNvPr id="5" name="Slide Number Placeholder 4"/>
          <p:cNvSpPr>
            <a:spLocks noGrp="1"/>
          </p:cNvSpPr>
          <p:nvPr>
            <p:ph type="sldNum" sz="quarter" idx="12"/>
          </p:nvPr>
        </p:nvSpPr>
        <p:spPr/>
        <p:txBody>
          <a:bodyPr/>
          <a:lstStyle/>
          <a:p>
            <a:fld id="{64005270-44E5-4AE1-8D31-71CBDBC2CC88}" type="slidenum">
              <a:rPr lang="en-US" smtClean="0"/>
              <a:pPr/>
              <a:t>22</a:t>
            </a:fld>
            <a:endParaRPr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1">
              <a:shade val="50000"/>
            </a:schemeClr>
          </a:lnRef>
          <a:fillRef idx="1">
            <a:schemeClr val="accent1"/>
          </a:fillRef>
          <a:effectRef idx="0">
            <a:schemeClr val="accent1"/>
          </a:effectRef>
          <a:fontRef idx="minor">
            <a:schemeClr val="lt1"/>
          </a:fontRef>
        </p:style>
        <p:txBody>
          <a:bodyPr>
            <a:normAutofit fontScale="90000"/>
          </a:bodyPr>
          <a:lstStyle/>
          <a:p>
            <a:r>
              <a:rPr lang="en-US" b="1" dirty="0" smtClean="0"/>
              <a:t>2013 AMENDED Article 9 Overview (cont’d)</a:t>
            </a:r>
            <a:endParaRPr lang="en-US" dirty="0"/>
          </a:p>
        </p:txBody>
      </p:sp>
      <p:sp>
        <p:nvSpPr>
          <p:cNvPr id="3" name="Content Placeholder 2"/>
          <p:cNvSpPr>
            <a:spLocks noGrp="1"/>
          </p:cNvSpPr>
          <p:nvPr>
            <p:ph idx="1"/>
          </p:nvPr>
        </p:nvSpPr>
        <p:spPr>
          <a:solidFill>
            <a:schemeClr val="tx2">
              <a:lumMod val="20000"/>
              <a:lumOff val="80000"/>
            </a:schemeClr>
          </a:solidFill>
          <a:ln>
            <a:solidFill>
              <a:schemeClr val="tx2">
                <a:lumMod val="60000"/>
                <a:lumOff val="40000"/>
              </a:schemeClr>
            </a:solidFill>
          </a:ln>
        </p:spPr>
        <p:txBody>
          <a:bodyPr/>
          <a:lstStyle/>
          <a:p>
            <a:pPr lvl="0"/>
            <a:r>
              <a:rPr lang="en-US" dirty="0" smtClean="0"/>
              <a:t>Old </a:t>
            </a:r>
            <a:r>
              <a:rPr lang="en-US" dirty="0" smtClean="0"/>
              <a:t>National </a:t>
            </a:r>
            <a:r>
              <a:rPr lang="en-US" dirty="0" smtClean="0"/>
              <a:t>Forms vs. New National Forms</a:t>
            </a:r>
          </a:p>
          <a:p>
            <a:pPr lvl="0"/>
            <a:endParaRPr lang="en-US" dirty="0" smtClean="0"/>
          </a:p>
          <a:p>
            <a:pPr>
              <a:buNone/>
            </a:pPr>
            <a:endParaRPr lang="en-US" dirty="0"/>
          </a:p>
        </p:txBody>
      </p:sp>
      <p:sp>
        <p:nvSpPr>
          <p:cNvPr id="4" name="Date Placeholder 3"/>
          <p:cNvSpPr>
            <a:spLocks noGrp="1"/>
          </p:cNvSpPr>
          <p:nvPr>
            <p:ph type="dt" sz="half" idx="10"/>
          </p:nvPr>
        </p:nvSpPr>
        <p:spPr/>
        <p:txBody>
          <a:bodyPr/>
          <a:lstStyle/>
          <a:p>
            <a:r>
              <a:rPr lang="en-US" smtClean="0"/>
              <a:t>3/12/2013</a:t>
            </a:r>
            <a:endParaRPr lang="en-US"/>
          </a:p>
        </p:txBody>
      </p:sp>
      <p:sp>
        <p:nvSpPr>
          <p:cNvPr id="5" name="Slide Number Placeholder 4"/>
          <p:cNvSpPr>
            <a:spLocks noGrp="1"/>
          </p:cNvSpPr>
          <p:nvPr>
            <p:ph type="sldNum" sz="quarter" idx="12"/>
          </p:nvPr>
        </p:nvSpPr>
        <p:spPr/>
        <p:txBody>
          <a:bodyPr/>
          <a:lstStyle/>
          <a:p>
            <a:fld id="{64005270-44E5-4AE1-8D31-71CBDBC2CC88}" type="slidenum">
              <a:rPr lang="en-US" smtClean="0"/>
              <a:pPr/>
              <a:t>23</a:t>
            </a:fld>
            <a:endParaRPr lang="en-U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1">
              <a:shade val="50000"/>
            </a:schemeClr>
          </a:lnRef>
          <a:fillRef idx="1">
            <a:schemeClr val="accent1"/>
          </a:fillRef>
          <a:effectRef idx="0">
            <a:schemeClr val="accent1"/>
          </a:effectRef>
          <a:fontRef idx="minor">
            <a:schemeClr val="lt1"/>
          </a:fontRef>
        </p:style>
        <p:txBody>
          <a:bodyPr/>
          <a:lstStyle/>
          <a:p>
            <a:r>
              <a:rPr lang="en-US" b="1" dirty="0" smtClean="0"/>
              <a:t>UCC Financing Statement </a:t>
            </a:r>
            <a:r>
              <a:rPr lang="en-US" b="1" dirty="0" smtClean="0"/>
              <a:t>(UCC1)</a:t>
            </a:r>
            <a:endParaRPr lang="en-US" b="1" dirty="0"/>
          </a:p>
        </p:txBody>
      </p:sp>
      <p:pic>
        <p:nvPicPr>
          <p:cNvPr id="2050" name="Picture 2"/>
          <p:cNvPicPr>
            <a:picLocks noGrp="1" noChangeAspect="1" noChangeArrowheads="1"/>
          </p:cNvPicPr>
          <p:nvPr>
            <p:ph idx="1"/>
          </p:nvPr>
        </p:nvPicPr>
        <p:blipFill>
          <a:blip r:embed="rId2" cstate="print"/>
          <a:srcRect/>
          <a:stretch>
            <a:fillRect/>
          </a:stretch>
        </p:blipFill>
        <p:spPr bwMode="auto">
          <a:xfrm>
            <a:off x="2844183" y="1600200"/>
            <a:ext cx="3455634" cy="4525963"/>
          </a:xfrm>
          <a:prstGeom prst="rect">
            <a:avLst/>
          </a:prstGeom>
          <a:noFill/>
          <a:ln w="9525">
            <a:noFill/>
            <a:miter lim="800000"/>
            <a:headEnd/>
            <a:tailEnd/>
          </a:ln>
        </p:spPr>
      </p:pic>
      <p:sp>
        <p:nvSpPr>
          <p:cNvPr id="5" name="Date Placeholder 4"/>
          <p:cNvSpPr>
            <a:spLocks noGrp="1"/>
          </p:cNvSpPr>
          <p:nvPr>
            <p:ph type="dt" sz="half" idx="10"/>
          </p:nvPr>
        </p:nvSpPr>
        <p:spPr/>
        <p:txBody>
          <a:bodyPr/>
          <a:lstStyle/>
          <a:p>
            <a:r>
              <a:rPr lang="en-US" smtClean="0"/>
              <a:t>3/12/2013</a:t>
            </a:r>
            <a:endParaRPr lang="en-US"/>
          </a:p>
        </p:txBody>
      </p:sp>
      <p:sp>
        <p:nvSpPr>
          <p:cNvPr id="6" name="Slide Number Placeholder 5"/>
          <p:cNvSpPr>
            <a:spLocks noGrp="1"/>
          </p:cNvSpPr>
          <p:nvPr>
            <p:ph type="sldNum" sz="quarter" idx="12"/>
          </p:nvPr>
        </p:nvSpPr>
        <p:spPr/>
        <p:txBody>
          <a:bodyPr/>
          <a:lstStyle/>
          <a:p>
            <a:fld id="{64005270-44E5-4AE1-8D31-71CBDBC2CC88}" type="slidenum">
              <a:rPr lang="en-US" smtClean="0"/>
              <a:pPr/>
              <a:t>24</a:t>
            </a:fld>
            <a:endParaRPr lang="en-US"/>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1">
              <a:shade val="50000"/>
            </a:schemeClr>
          </a:lnRef>
          <a:fillRef idx="1">
            <a:schemeClr val="accent1"/>
          </a:fillRef>
          <a:effectRef idx="0">
            <a:schemeClr val="accent1"/>
          </a:effectRef>
          <a:fontRef idx="minor">
            <a:schemeClr val="lt1"/>
          </a:fontRef>
        </p:style>
        <p:txBody>
          <a:bodyPr>
            <a:normAutofit fontScale="90000"/>
          </a:bodyPr>
          <a:lstStyle/>
          <a:p>
            <a:r>
              <a:rPr lang="en-US" b="1" dirty="0" smtClean="0"/>
              <a:t>UCC Financing Statement Addendum </a:t>
            </a:r>
            <a:r>
              <a:rPr lang="en-US" b="1" dirty="0" smtClean="0"/>
              <a:t>(UCC1AD)</a:t>
            </a:r>
            <a:endParaRPr lang="en-US" b="1" dirty="0"/>
          </a:p>
        </p:txBody>
      </p:sp>
      <p:pic>
        <p:nvPicPr>
          <p:cNvPr id="3074" name="Picture 2"/>
          <p:cNvPicPr>
            <a:picLocks noGrp="1" noChangeAspect="1" noChangeArrowheads="1"/>
          </p:cNvPicPr>
          <p:nvPr>
            <p:ph idx="1"/>
          </p:nvPr>
        </p:nvPicPr>
        <p:blipFill>
          <a:blip r:embed="rId2" cstate="print"/>
          <a:srcRect/>
          <a:stretch>
            <a:fillRect/>
          </a:stretch>
        </p:blipFill>
        <p:spPr bwMode="auto">
          <a:xfrm>
            <a:off x="2829155" y="1600200"/>
            <a:ext cx="3485690" cy="4525963"/>
          </a:xfrm>
          <a:prstGeom prst="rect">
            <a:avLst/>
          </a:prstGeom>
          <a:noFill/>
          <a:ln w="9525">
            <a:noFill/>
            <a:miter lim="800000"/>
            <a:headEnd/>
            <a:tailEnd/>
          </a:ln>
        </p:spPr>
      </p:pic>
      <p:sp>
        <p:nvSpPr>
          <p:cNvPr id="5" name="Date Placeholder 4"/>
          <p:cNvSpPr>
            <a:spLocks noGrp="1"/>
          </p:cNvSpPr>
          <p:nvPr>
            <p:ph type="dt" sz="half" idx="10"/>
          </p:nvPr>
        </p:nvSpPr>
        <p:spPr/>
        <p:txBody>
          <a:bodyPr/>
          <a:lstStyle/>
          <a:p>
            <a:r>
              <a:rPr lang="en-US" smtClean="0"/>
              <a:t>3/12/2013</a:t>
            </a:r>
            <a:endParaRPr lang="en-US"/>
          </a:p>
        </p:txBody>
      </p:sp>
      <p:sp>
        <p:nvSpPr>
          <p:cNvPr id="6" name="Slide Number Placeholder 5"/>
          <p:cNvSpPr>
            <a:spLocks noGrp="1"/>
          </p:cNvSpPr>
          <p:nvPr>
            <p:ph type="sldNum" sz="quarter" idx="12"/>
          </p:nvPr>
        </p:nvSpPr>
        <p:spPr/>
        <p:txBody>
          <a:bodyPr/>
          <a:lstStyle/>
          <a:p>
            <a:fld id="{64005270-44E5-4AE1-8D31-71CBDBC2CC88}" type="slidenum">
              <a:rPr lang="en-US" smtClean="0"/>
              <a:pPr/>
              <a:t>25</a:t>
            </a:fld>
            <a:endParaRPr lang="en-US"/>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1">
              <a:shade val="50000"/>
            </a:schemeClr>
          </a:lnRef>
          <a:fillRef idx="1">
            <a:schemeClr val="accent1"/>
          </a:fillRef>
          <a:effectRef idx="0">
            <a:schemeClr val="accent1"/>
          </a:effectRef>
          <a:fontRef idx="minor">
            <a:schemeClr val="lt1"/>
          </a:fontRef>
        </p:style>
        <p:txBody>
          <a:bodyPr>
            <a:normAutofit fontScale="90000"/>
          </a:bodyPr>
          <a:lstStyle/>
          <a:p>
            <a:r>
              <a:rPr lang="en-US" b="1" dirty="0" smtClean="0"/>
              <a:t>UCC Financing Statement Additional Party </a:t>
            </a:r>
            <a:r>
              <a:rPr lang="en-US" b="1" dirty="0" smtClean="0"/>
              <a:t>(UCC1AP)</a:t>
            </a:r>
            <a:endParaRPr lang="en-US" b="1" dirty="0"/>
          </a:p>
        </p:txBody>
      </p:sp>
      <p:pic>
        <p:nvPicPr>
          <p:cNvPr id="4098" name="Picture 2"/>
          <p:cNvPicPr>
            <a:picLocks noGrp="1" noChangeAspect="1" noChangeArrowheads="1"/>
          </p:cNvPicPr>
          <p:nvPr>
            <p:ph idx="1"/>
          </p:nvPr>
        </p:nvPicPr>
        <p:blipFill>
          <a:blip r:embed="rId2" cstate="print"/>
          <a:srcRect/>
          <a:stretch>
            <a:fillRect/>
          </a:stretch>
        </p:blipFill>
        <p:spPr bwMode="auto">
          <a:xfrm>
            <a:off x="2778534" y="1600200"/>
            <a:ext cx="3586931" cy="4525963"/>
          </a:xfrm>
          <a:prstGeom prst="rect">
            <a:avLst/>
          </a:prstGeom>
          <a:noFill/>
          <a:ln w="9525">
            <a:noFill/>
            <a:miter lim="800000"/>
            <a:headEnd/>
            <a:tailEnd/>
          </a:ln>
        </p:spPr>
      </p:pic>
      <p:sp>
        <p:nvSpPr>
          <p:cNvPr id="5" name="Date Placeholder 4"/>
          <p:cNvSpPr>
            <a:spLocks noGrp="1"/>
          </p:cNvSpPr>
          <p:nvPr>
            <p:ph type="dt" sz="half" idx="10"/>
          </p:nvPr>
        </p:nvSpPr>
        <p:spPr/>
        <p:txBody>
          <a:bodyPr/>
          <a:lstStyle/>
          <a:p>
            <a:r>
              <a:rPr lang="en-US" smtClean="0"/>
              <a:t>3/12/2013</a:t>
            </a:r>
            <a:endParaRPr lang="en-US"/>
          </a:p>
        </p:txBody>
      </p:sp>
      <p:sp>
        <p:nvSpPr>
          <p:cNvPr id="6" name="Slide Number Placeholder 5"/>
          <p:cNvSpPr>
            <a:spLocks noGrp="1"/>
          </p:cNvSpPr>
          <p:nvPr>
            <p:ph type="sldNum" sz="quarter" idx="12"/>
          </p:nvPr>
        </p:nvSpPr>
        <p:spPr/>
        <p:txBody>
          <a:bodyPr/>
          <a:lstStyle/>
          <a:p>
            <a:fld id="{64005270-44E5-4AE1-8D31-71CBDBC2CC88}" type="slidenum">
              <a:rPr lang="en-US" smtClean="0"/>
              <a:pPr/>
              <a:t>26</a:t>
            </a:fld>
            <a:endParaRPr lang="en-US"/>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1">
              <a:shade val="50000"/>
            </a:schemeClr>
          </a:lnRef>
          <a:fillRef idx="1">
            <a:schemeClr val="accent1"/>
          </a:fillRef>
          <a:effectRef idx="0">
            <a:schemeClr val="accent1"/>
          </a:effectRef>
          <a:fontRef idx="minor">
            <a:schemeClr val="lt1"/>
          </a:fontRef>
        </p:style>
        <p:txBody>
          <a:bodyPr>
            <a:normAutofit fontScale="90000"/>
          </a:bodyPr>
          <a:lstStyle/>
          <a:p>
            <a:r>
              <a:rPr lang="en-US" b="1" dirty="0" smtClean="0"/>
              <a:t>UCC Financing Statement Amendment </a:t>
            </a:r>
            <a:r>
              <a:rPr lang="en-US" b="1" dirty="0" smtClean="0"/>
              <a:t>(UCC3)</a:t>
            </a:r>
            <a:endParaRPr lang="en-US" b="1" dirty="0"/>
          </a:p>
        </p:txBody>
      </p:sp>
      <p:pic>
        <p:nvPicPr>
          <p:cNvPr id="5122" name="Picture 2"/>
          <p:cNvPicPr>
            <a:picLocks noGrp="1" noChangeAspect="1" noChangeArrowheads="1"/>
          </p:cNvPicPr>
          <p:nvPr>
            <p:ph idx="1"/>
          </p:nvPr>
        </p:nvPicPr>
        <p:blipFill>
          <a:blip r:embed="rId2" cstate="print"/>
          <a:srcRect/>
          <a:stretch>
            <a:fillRect/>
          </a:stretch>
        </p:blipFill>
        <p:spPr bwMode="auto">
          <a:xfrm>
            <a:off x="2890370" y="1600200"/>
            <a:ext cx="3363259" cy="4525963"/>
          </a:xfrm>
          <a:prstGeom prst="rect">
            <a:avLst/>
          </a:prstGeom>
          <a:noFill/>
          <a:ln w="9525">
            <a:noFill/>
            <a:miter lim="800000"/>
            <a:headEnd/>
            <a:tailEnd/>
          </a:ln>
        </p:spPr>
      </p:pic>
      <p:sp>
        <p:nvSpPr>
          <p:cNvPr id="5" name="Date Placeholder 4"/>
          <p:cNvSpPr>
            <a:spLocks noGrp="1"/>
          </p:cNvSpPr>
          <p:nvPr>
            <p:ph type="dt" sz="half" idx="10"/>
          </p:nvPr>
        </p:nvSpPr>
        <p:spPr/>
        <p:txBody>
          <a:bodyPr/>
          <a:lstStyle/>
          <a:p>
            <a:r>
              <a:rPr lang="en-US" smtClean="0"/>
              <a:t>3/12/2013</a:t>
            </a:r>
            <a:endParaRPr lang="en-US"/>
          </a:p>
        </p:txBody>
      </p:sp>
      <p:sp>
        <p:nvSpPr>
          <p:cNvPr id="6" name="Slide Number Placeholder 5"/>
          <p:cNvSpPr>
            <a:spLocks noGrp="1"/>
          </p:cNvSpPr>
          <p:nvPr>
            <p:ph type="sldNum" sz="quarter" idx="12"/>
          </p:nvPr>
        </p:nvSpPr>
        <p:spPr/>
        <p:txBody>
          <a:bodyPr/>
          <a:lstStyle/>
          <a:p>
            <a:fld id="{64005270-44E5-4AE1-8D31-71CBDBC2CC88}" type="slidenum">
              <a:rPr lang="en-US" smtClean="0"/>
              <a:pPr/>
              <a:t>27</a:t>
            </a:fld>
            <a:endParaRPr lang="en-US"/>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1">
              <a:shade val="50000"/>
            </a:schemeClr>
          </a:lnRef>
          <a:fillRef idx="1">
            <a:schemeClr val="accent1"/>
          </a:fillRef>
          <a:effectRef idx="0">
            <a:schemeClr val="accent1"/>
          </a:effectRef>
          <a:fontRef idx="minor">
            <a:schemeClr val="lt1"/>
          </a:fontRef>
        </p:style>
        <p:txBody>
          <a:bodyPr>
            <a:normAutofit fontScale="90000"/>
          </a:bodyPr>
          <a:lstStyle/>
          <a:p>
            <a:r>
              <a:rPr lang="en-US" b="1" dirty="0" smtClean="0"/>
              <a:t>National UCC Financing Statement Amendment Addendum </a:t>
            </a:r>
            <a:r>
              <a:rPr lang="en-US" b="1" dirty="0" smtClean="0"/>
              <a:t>(UCC3Ad)</a:t>
            </a:r>
            <a:endParaRPr lang="en-US" b="1" dirty="0"/>
          </a:p>
        </p:txBody>
      </p:sp>
      <p:pic>
        <p:nvPicPr>
          <p:cNvPr id="6146" name="Picture 2"/>
          <p:cNvPicPr>
            <a:picLocks noGrp="1" noChangeAspect="1" noChangeArrowheads="1"/>
          </p:cNvPicPr>
          <p:nvPr>
            <p:ph idx="1"/>
          </p:nvPr>
        </p:nvPicPr>
        <p:blipFill>
          <a:blip r:embed="rId2" cstate="print"/>
          <a:srcRect/>
          <a:stretch>
            <a:fillRect/>
          </a:stretch>
        </p:blipFill>
        <p:spPr bwMode="auto">
          <a:xfrm>
            <a:off x="2771617" y="1600200"/>
            <a:ext cx="3600766" cy="4525963"/>
          </a:xfrm>
          <a:prstGeom prst="rect">
            <a:avLst/>
          </a:prstGeom>
          <a:noFill/>
          <a:ln w="9525">
            <a:noFill/>
            <a:miter lim="800000"/>
            <a:headEnd/>
            <a:tailEnd/>
          </a:ln>
        </p:spPr>
      </p:pic>
      <p:sp>
        <p:nvSpPr>
          <p:cNvPr id="5" name="Date Placeholder 4"/>
          <p:cNvSpPr>
            <a:spLocks noGrp="1"/>
          </p:cNvSpPr>
          <p:nvPr>
            <p:ph type="dt" sz="half" idx="10"/>
          </p:nvPr>
        </p:nvSpPr>
        <p:spPr/>
        <p:txBody>
          <a:bodyPr/>
          <a:lstStyle/>
          <a:p>
            <a:r>
              <a:rPr lang="en-US" smtClean="0"/>
              <a:t>3/12/2013</a:t>
            </a:r>
            <a:endParaRPr lang="en-US"/>
          </a:p>
        </p:txBody>
      </p:sp>
      <p:sp>
        <p:nvSpPr>
          <p:cNvPr id="6" name="Slide Number Placeholder 5"/>
          <p:cNvSpPr>
            <a:spLocks noGrp="1"/>
          </p:cNvSpPr>
          <p:nvPr>
            <p:ph type="sldNum" sz="quarter" idx="12"/>
          </p:nvPr>
        </p:nvSpPr>
        <p:spPr/>
        <p:txBody>
          <a:bodyPr/>
          <a:lstStyle/>
          <a:p>
            <a:fld id="{64005270-44E5-4AE1-8D31-71CBDBC2CC88}" type="slidenum">
              <a:rPr lang="en-US" smtClean="0"/>
              <a:pPr/>
              <a:t>28</a:t>
            </a:fld>
            <a:endParaRPr lang="en-US"/>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325562"/>
          </a:xfrm>
        </p:spPr>
        <p:style>
          <a:lnRef idx="2">
            <a:schemeClr val="accent1">
              <a:shade val="50000"/>
            </a:schemeClr>
          </a:lnRef>
          <a:fillRef idx="1">
            <a:schemeClr val="accent1"/>
          </a:fillRef>
          <a:effectRef idx="0">
            <a:schemeClr val="accent1"/>
          </a:effectRef>
          <a:fontRef idx="minor">
            <a:schemeClr val="lt1"/>
          </a:fontRef>
        </p:style>
        <p:txBody>
          <a:bodyPr>
            <a:normAutofit/>
          </a:bodyPr>
          <a:lstStyle/>
          <a:p>
            <a:r>
              <a:rPr lang="en-US" sz="3600" b="1" dirty="0" smtClean="0"/>
              <a:t>UCC Financing Statement Amendment Additional Party </a:t>
            </a:r>
            <a:r>
              <a:rPr lang="en-US" sz="3600" b="1" dirty="0" smtClean="0"/>
              <a:t>(UCC3AP)</a:t>
            </a:r>
            <a:endParaRPr lang="en-US" sz="3600" b="1" dirty="0"/>
          </a:p>
        </p:txBody>
      </p:sp>
      <p:pic>
        <p:nvPicPr>
          <p:cNvPr id="7170" name="Picture 2"/>
          <p:cNvPicPr>
            <a:picLocks noGrp="1" noChangeAspect="1" noChangeArrowheads="1"/>
          </p:cNvPicPr>
          <p:nvPr>
            <p:ph idx="1"/>
          </p:nvPr>
        </p:nvPicPr>
        <p:blipFill>
          <a:blip r:embed="rId2" cstate="print"/>
          <a:srcRect/>
          <a:stretch>
            <a:fillRect/>
          </a:stretch>
        </p:blipFill>
        <p:spPr bwMode="auto">
          <a:xfrm>
            <a:off x="2799195" y="1600200"/>
            <a:ext cx="3545610" cy="4525963"/>
          </a:xfrm>
          <a:prstGeom prst="rect">
            <a:avLst/>
          </a:prstGeom>
          <a:noFill/>
          <a:ln w="9525">
            <a:noFill/>
            <a:miter lim="800000"/>
            <a:headEnd/>
            <a:tailEnd/>
          </a:ln>
        </p:spPr>
      </p:pic>
      <p:sp>
        <p:nvSpPr>
          <p:cNvPr id="5" name="Date Placeholder 4"/>
          <p:cNvSpPr>
            <a:spLocks noGrp="1"/>
          </p:cNvSpPr>
          <p:nvPr>
            <p:ph type="dt" sz="half" idx="10"/>
          </p:nvPr>
        </p:nvSpPr>
        <p:spPr/>
        <p:txBody>
          <a:bodyPr/>
          <a:lstStyle/>
          <a:p>
            <a:r>
              <a:rPr lang="en-US" smtClean="0"/>
              <a:t>3/12/2013</a:t>
            </a:r>
            <a:endParaRPr lang="en-US"/>
          </a:p>
        </p:txBody>
      </p:sp>
      <p:sp>
        <p:nvSpPr>
          <p:cNvPr id="6" name="Slide Number Placeholder 5"/>
          <p:cNvSpPr>
            <a:spLocks noGrp="1"/>
          </p:cNvSpPr>
          <p:nvPr>
            <p:ph type="sldNum" sz="quarter" idx="12"/>
          </p:nvPr>
        </p:nvSpPr>
        <p:spPr/>
        <p:txBody>
          <a:bodyPr/>
          <a:lstStyle/>
          <a:p>
            <a:fld id="{64005270-44E5-4AE1-8D31-71CBDBC2CC88}" type="slidenum">
              <a:rPr lang="en-US" smtClean="0"/>
              <a:pPr/>
              <a:t>29</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1">
              <a:shade val="50000"/>
            </a:schemeClr>
          </a:lnRef>
          <a:fillRef idx="1">
            <a:schemeClr val="accent1"/>
          </a:fillRef>
          <a:effectRef idx="0">
            <a:schemeClr val="accent1"/>
          </a:effectRef>
          <a:fontRef idx="minor">
            <a:schemeClr val="lt1"/>
          </a:fontRef>
        </p:style>
        <p:txBody>
          <a:bodyPr/>
          <a:lstStyle/>
          <a:p>
            <a:r>
              <a:rPr lang="en-US" b="1" dirty="0" smtClean="0"/>
              <a:t>WHY</a:t>
            </a:r>
            <a:r>
              <a:rPr lang="en-US" b="1" dirty="0" smtClean="0"/>
              <a:t>? (cont’d)</a:t>
            </a:r>
            <a:endParaRPr lang="en-US" dirty="0"/>
          </a:p>
        </p:txBody>
      </p:sp>
      <p:sp>
        <p:nvSpPr>
          <p:cNvPr id="3" name="Content Placeholder 2"/>
          <p:cNvSpPr>
            <a:spLocks noGrp="1"/>
          </p:cNvSpPr>
          <p:nvPr>
            <p:ph idx="1"/>
          </p:nvPr>
        </p:nvSpPr>
        <p:spPr>
          <a:solidFill>
            <a:schemeClr val="tx2">
              <a:lumMod val="20000"/>
              <a:lumOff val="80000"/>
            </a:schemeClr>
          </a:solidFill>
          <a:ln/>
        </p:spPr>
        <p:style>
          <a:lnRef idx="2">
            <a:schemeClr val="accent1"/>
          </a:lnRef>
          <a:fillRef idx="1">
            <a:schemeClr val="lt1"/>
          </a:fillRef>
          <a:effectRef idx="0">
            <a:schemeClr val="accent1"/>
          </a:effectRef>
          <a:fontRef idx="minor">
            <a:schemeClr val="dk1"/>
          </a:fontRef>
        </p:style>
        <p:txBody>
          <a:bodyPr>
            <a:normAutofit fontScale="92500"/>
          </a:bodyPr>
          <a:lstStyle/>
          <a:p>
            <a:pPr lvl="0"/>
            <a:r>
              <a:rPr lang="en-US" sz="2900" dirty="0" smtClean="0"/>
              <a:t>In the U.S. the term "security interest" is often used interchangeably with "</a:t>
            </a:r>
            <a:r>
              <a:rPr lang="en-US" sz="2900" u="sng" dirty="0" smtClean="0">
                <a:hlinkClick r:id="rId2" tooltip="Lien"/>
              </a:rPr>
              <a:t>lien</a:t>
            </a:r>
            <a:r>
              <a:rPr lang="en-US" sz="2900" dirty="0" smtClean="0"/>
              <a:t>". However, the term "lien" is more often associated with the collateral of real property than with of personal property. </a:t>
            </a:r>
          </a:p>
          <a:p>
            <a:pPr lvl="0"/>
            <a:r>
              <a:rPr lang="en-US" sz="2900" dirty="0" smtClean="0"/>
              <a:t>A security interest is typically granted by a "security agreement". The security interest is established with respect to the property, if the debtor has an ownership interest in the property and the holder of the security interest conferred value to the debtor, such as giving a loan. </a:t>
            </a:r>
          </a:p>
          <a:p>
            <a:pPr lvl="0"/>
            <a:endParaRPr lang="en-US" dirty="0" smtClean="0"/>
          </a:p>
          <a:p>
            <a:endParaRPr lang="en-US" dirty="0"/>
          </a:p>
        </p:txBody>
      </p:sp>
      <p:sp>
        <p:nvSpPr>
          <p:cNvPr id="5" name="Date Placeholder 4"/>
          <p:cNvSpPr>
            <a:spLocks noGrp="1"/>
          </p:cNvSpPr>
          <p:nvPr>
            <p:ph type="dt" sz="half" idx="10"/>
          </p:nvPr>
        </p:nvSpPr>
        <p:spPr/>
        <p:txBody>
          <a:bodyPr/>
          <a:lstStyle/>
          <a:p>
            <a:r>
              <a:rPr lang="en-US" smtClean="0"/>
              <a:t>3/12/2013</a:t>
            </a:r>
            <a:endParaRPr lang="en-US"/>
          </a:p>
        </p:txBody>
      </p:sp>
      <p:sp>
        <p:nvSpPr>
          <p:cNvPr id="6" name="Slide Number Placeholder 5"/>
          <p:cNvSpPr>
            <a:spLocks noGrp="1"/>
          </p:cNvSpPr>
          <p:nvPr>
            <p:ph type="sldNum" sz="quarter" idx="12"/>
          </p:nvPr>
        </p:nvSpPr>
        <p:spPr/>
        <p:txBody>
          <a:bodyPr/>
          <a:lstStyle/>
          <a:p>
            <a:fld id="{64005270-44E5-4AE1-8D31-71CBDBC2CC88}" type="slidenum">
              <a:rPr lang="en-US" smtClean="0"/>
              <a:pPr/>
              <a:t>3</a:t>
            </a:fld>
            <a:endParaRPr lang="en-US"/>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1">
              <a:shade val="50000"/>
            </a:schemeClr>
          </a:lnRef>
          <a:fillRef idx="1">
            <a:schemeClr val="accent1"/>
          </a:fillRef>
          <a:effectRef idx="0">
            <a:schemeClr val="accent1"/>
          </a:effectRef>
          <a:fontRef idx="minor">
            <a:schemeClr val="lt1"/>
          </a:fontRef>
        </p:style>
        <p:txBody>
          <a:bodyPr>
            <a:normAutofit fontScale="90000"/>
          </a:bodyPr>
          <a:lstStyle/>
          <a:p>
            <a:r>
              <a:rPr lang="en-US" b="1" dirty="0" smtClean="0"/>
              <a:t>National Correction Statement (UCC5)</a:t>
            </a:r>
            <a:endParaRPr lang="en-US" b="1" dirty="0"/>
          </a:p>
        </p:txBody>
      </p:sp>
      <p:pic>
        <p:nvPicPr>
          <p:cNvPr id="9218" name="Picture 2"/>
          <p:cNvPicPr>
            <a:picLocks noGrp="1" noChangeAspect="1" noChangeArrowheads="1"/>
          </p:cNvPicPr>
          <p:nvPr>
            <p:ph idx="1"/>
          </p:nvPr>
        </p:nvPicPr>
        <p:blipFill>
          <a:blip r:embed="rId2" cstate="print"/>
          <a:srcRect/>
          <a:stretch>
            <a:fillRect/>
          </a:stretch>
        </p:blipFill>
        <p:spPr bwMode="auto">
          <a:xfrm>
            <a:off x="2293465" y="1600200"/>
            <a:ext cx="4557069" cy="4525963"/>
          </a:xfrm>
          <a:prstGeom prst="rect">
            <a:avLst/>
          </a:prstGeom>
          <a:noFill/>
          <a:ln w="9525">
            <a:noFill/>
            <a:miter lim="800000"/>
            <a:headEnd/>
            <a:tailEnd/>
          </a:ln>
        </p:spPr>
      </p:pic>
      <p:sp>
        <p:nvSpPr>
          <p:cNvPr id="5" name="Date Placeholder 4"/>
          <p:cNvSpPr>
            <a:spLocks noGrp="1"/>
          </p:cNvSpPr>
          <p:nvPr>
            <p:ph type="dt" sz="half" idx="10"/>
          </p:nvPr>
        </p:nvSpPr>
        <p:spPr/>
        <p:txBody>
          <a:bodyPr/>
          <a:lstStyle/>
          <a:p>
            <a:r>
              <a:rPr lang="en-US" smtClean="0"/>
              <a:t>3/12/2013</a:t>
            </a:r>
            <a:endParaRPr lang="en-US"/>
          </a:p>
        </p:txBody>
      </p:sp>
      <p:sp>
        <p:nvSpPr>
          <p:cNvPr id="6" name="Slide Number Placeholder 5"/>
          <p:cNvSpPr>
            <a:spLocks noGrp="1"/>
          </p:cNvSpPr>
          <p:nvPr>
            <p:ph type="sldNum" sz="quarter" idx="12"/>
          </p:nvPr>
        </p:nvSpPr>
        <p:spPr/>
        <p:txBody>
          <a:bodyPr/>
          <a:lstStyle/>
          <a:p>
            <a:fld id="{64005270-44E5-4AE1-8D31-71CBDBC2CC88}" type="slidenum">
              <a:rPr lang="en-US" smtClean="0"/>
              <a:pPr/>
              <a:t>30</a:t>
            </a:fld>
            <a:endParaRPr lang="en-US"/>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1">
              <a:shade val="50000"/>
            </a:schemeClr>
          </a:lnRef>
          <a:fillRef idx="1">
            <a:schemeClr val="accent1"/>
          </a:fillRef>
          <a:effectRef idx="0">
            <a:schemeClr val="accent1"/>
          </a:effectRef>
          <a:fontRef idx="minor">
            <a:schemeClr val="lt1"/>
          </a:fontRef>
        </p:style>
        <p:txBody>
          <a:bodyPr>
            <a:normAutofit fontScale="90000"/>
          </a:bodyPr>
          <a:lstStyle/>
          <a:p>
            <a:r>
              <a:rPr lang="en-US" b="1" dirty="0" smtClean="0"/>
              <a:t>National Information Request (UCC11)</a:t>
            </a:r>
            <a:endParaRPr lang="en-US" b="1" dirty="0"/>
          </a:p>
        </p:txBody>
      </p:sp>
      <p:pic>
        <p:nvPicPr>
          <p:cNvPr id="10242" name="Picture 2"/>
          <p:cNvPicPr>
            <a:picLocks noGrp="1" noChangeAspect="1" noChangeArrowheads="1"/>
          </p:cNvPicPr>
          <p:nvPr>
            <p:ph idx="1"/>
          </p:nvPr>
        </p:nvPicPr>
        <p:blipFill>
          <a:blip r:embed="rId2" cstate="print"/>
          <a:srcRect/>
          <a:stretch>
            <a:fillRect/>
          </a:stretch>
        </p:blipFill>
        <p:spPr bwMode="auto">
          <a:xfrm>
            <a:off x="2486025" y="1681956"/>
            <a:ext cx="4171950" cy="4362450"/>
          </a:xfrm>
          <a:prstGeom prst="rect">
            <a:avLst/>
          </a:prstGeom>
          <a:noFill/>
          <a:ln w="9525">
            <a:noFill/>
            <a:miter lim="800000"/>
            <a:headEnd/>
            <a:tailEnd/>
          </a:ln>
        </p:spPr>
      </p:pic>
      <p:sp>
        <p:nvSpPr>
          <p:cNvPr id="5" name="Date Placeholder 4"/>
          <p:cNvSpPr>
            <a:spLocks noGrp="1"/>
          </p:cNvSpPr>
          <p:nvPr>
            <p:ph type="dt" sz="half" idx="10"/>
          </p:nvPr>
        </p:nvSpPr>
        <p:spPr/>
        <p:txBody>
          <a:bodyPr/>
          <a:lstStyle/>
          <a:p>
            <a:r>
              <a:rPr lang="en-US" smtClean="0"/>
              <a:t>3/12/2013</a:t>
            </a:r>
            <a:endParaRPr lang="en-US"/>
          </a:p>
        </p:txBody>
      </p:sp>
      <p:sp>
        <p:nvSpPr>
          <p:cNvPr id="6" name="Slide Number Placeholder 5"/>
          <p:cNvSpPr>
            <a:spLocks noGrp="1"/>
          </p:cNvSpPr>
          <p:nvPr>
            <p:ph type="sldNum" sz="quarter" idx="12"/>
          </p:nvPr>
        </p:nvSpPr>
        <p:spPr/>
        <p:txBody>
          <a:bodyPr/>
          <a:lstStyle/>
          <a:p>
            <a:fld id="{64005270-44E5-4AE1-8D31-71CBDBC2CC88}" type="slidenum">
              <a:rPr lang="en-US" smtClean="0"/>
              <a:pPr/>
              <a:t>31</a:t>
            </a:fld>
            <a:endParaRPr lang="en-US"/>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1">
              <a:shade val="50000"/>
            </a:schemeClr>
          </a:lnRef>
          <a:fillRef idx="1">
            <a:schemeClr val="accent1"/>
          </a:fillRef>
          <a:effectRef idx="0">
            <a:schemeClr val="accent1"/>
          </a:effectRef>
          <a:fontRef idx="minor">
            <a:schemeClr val="lt1"/>
          </a:fontRef>
        </p:style>
        <p:txBody>
          <a:bodyPr>
            <a:normAutofit fontScale="90000"/>
          </a:bodyPr>
          <a:lstStyle/>
          <a:p>
            <a:r>
              <a:rPr lang="en-US" b="1" dirty="0" smtClean="0"/>
              <a:t>New York Financial Statement Cooperative Addendum (UCC1CAd)</a:t>
            </a:r>
            <a:endParaRPr lang="en-US" b="1" dirty="0"/>
          </a:p>
        </p:txBody>
      </p:sp>
      <p:pic>
        <p:nvPicPr>
          <p:cNvPr id="8194" name="Picture 2"/>
          <p:cNvPicPr>
            <a:picLocks noGrp="1" noChangeAspect="1" noChangeArrowheads="1"/>
          </p:cNvPicPr>
          <p:nvPr>
            <p:ph idx="1"/>
          </p:nvPr>
        </p:nvPicPr>
        <p:blipFill>
          <a:blip r:embed="rId2" cstate="print"/>
          <a:srcRect/>
          <a:stretch>
            <a:fillRect/>
          </a:stretch>
        </p:blipFill>
        <p:spPr bwMode="auto">
          <a:xfrm>
            <a:off x="2268752" y="1600200"/>
            <a:ext cx="4606496" cy="4525963"/>
          </a:xfrm>
          <a:prstGeom prst="rect">
            <a:avLst/>
          </a:prstGeom>
          <a:noFill/>
          <a:ln w="9525">
            <a:noFill/>
            <a:miter lim="800000"/>
            <a:headEnd/>
            <a:tailEnd/>
          </a:ln>
        </p:spPr>
      </p:pic>
      <p:sp>
        <p:nvSpPr>
          <p:cNvPr id="5" name="Date Placeholder 4"/>
          <p:cNvSpPr>
            <a:spLocks noGrp="1"/>
          </p:cNvSpPr>
          <p:nvPr>
            <p:ph type="dt" sz="half" idx="10"/>
          </p:nvPr>
        </p:nvSpPr>
        <p:spPr/>
        <p:txBody>
          <a:bodyPr/>
          <a:lstStyle/>
          <a:p>
            <a:r>
              <a:rPr lang="en-US" smtClean="0"/>
              <a:t>3/12/2013</a:t>
            </a:r>
            <a:endParaRPr lang="en-US"/>
          </a:p>
        </p:txBody>
      </p:sp>
      <p:sp>
        <p:nvSpPr>
          <p:cNvPr id="6" name="Slide Number Placeholder 5"/>
          <p:cNvSpPr>
            <a:spLocks noGrp="1"/>
          </p:cNvSpPr>
          <p:nvPr>
            <p:ph type="sldNum" sz="quarter" idx="12"/>
          </p:nvPr>
        </p:nvSpPr>
        <p:spPr/>
        <p:txBody>
          <a:bodyPr/>
          <a:lstStyle/>
          <a:p>
            <a:fld id="{64005270-44E5-4AE1-8D31-71CBDBC2CC88}" type="slidenum">
              <a:rPr lang="en-US" smtClean="0"/>
              <a:pPr/>
              <a:t>32</a:t>
            </a:fld>
            <a:endParaRPr lang="en-US"/>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1">
              <a:shade val="50000"/>
            </a:schemeClr>
          </a:lnRef>
          <a:fillRef idx="1">
            <a:schemeClr val="accent1"/>
          </a:fillRef>
          <a:effectRef idx="0">
            <a:schemeClr val="accent1"/>
          </a:effectRef>
          <a:fontRef idx="minor">
            <a:schemeClr val="lt1"/>
          </a:fontRef>
        </p:style>
        <p:txBody>
          <a:bodyPr>
            <a:normAutofit fontScale="90000"/>
          </a:bodyPr>
          <a:lstStyle/>
          <a:p>
            <a:r>
              <a:rPr lang="en-US" sz="3600" b="1" dirty="0" smtClean="0">
                <a:latin typeface="Arial"/>
                <a:ea typeface="Times New Roman"/>
              </a:rPr>
              <a:t/>
            </a:r>
            <a:br>
              <a:rPr lang="en-US" sz="3600" b="1" dirty="0" smtClean="0">
                <a:latin typeface="Arial"/>
                <a:ea typeface="Times New Roman"/>
              </a:rPr>
            </a:br>
            <a:r>
              <a:rPr lang="en-US" sz="3600" b="1" dirty="0" smtClean="0">
                <a:latin typeface="Arial"/>
                <a:ea typeface="Times New Roman"/>
              </a:rPr>
              <a:t>NEW </a:t>
            </a:r>
            <a:r>
              <a:rPr lang="en-US" sz="3600" b="1" dirty="0" smtClean="0">
                <a:latin typeface="Arial"/>
                <a:ea typeface="Times New Roman"/>
              </a:rPr>
              <a:t>YORK </a:t>
            </a:r>
            <a:r>
              <a:rPr lang="en-US" sz="3600" b="1" dirty="0" smtClean="0">
                <a:latin typeface="Arial"/>
                <a:ea typeface="Times New Roman"/>
              </a:rPr>
              <a:t>STATE</a:t>
            </a:r>
            <a:br>
              <a:rPr lang="en-US" sz="3600" b="1" dirty="0" smtClean="0">
                <a:latin typeface="Arial"/>
                <a:ea typeface="Times New Roman"/>
              </a:rPr>
            </a:br>
            <a:r>
              <a:rPr lang="en-US" sz="3600" b="1" dirty="0" smtClean="0">
                <a:latin typeface="Arial"/>
                <a:ea typeface="Times New Roman"/>
              </a:rPr>
              <a:t>DEPARTMENT </a:t>
            </a:r>
            <a:r>
              <a:rPr lang="en-US" sz="3600" b="1" dirty="0" smtClean="0">
                <a:latin typeface="Arial"/>
                <a:ea typeface="Times New Roman"/>
              </a:rPr>
              <a:t>OF STATE</a:t>
            </a:r>
            <a:r>
              <a:rPr lang="en-US" dirty="0" smtClean="0">
                <a:latin typeface="Times New Roman"/>
                <a:ea typeface="Times New Roman"/>
              </a:rPr>
              <a:t/>
            </a:r>
            <a:br>
              <a:rPr lang="en-US" dirty="0" smtClean="0">
                <a:latin typeface="Times New Roman"/>
                <a:ea typeface="Times New Roman"/>
              </a:rPr>
            </a:br>
            <a:endParaRPr lang="en-US" dirty="0"/>
          </a:p>
        </p:txBody>
      </p:sp>
      <p:pic>
        <p:nvPicPr>
          <p:cNvPr id="1026" name="Picture 2"/>
          <p:cNvPicPr>
            <a:picLocks noGrp="1" noChangeAspect="1" noChangeArrowheads="1"/>
          </p:cNvPicPr>
          <p:nvPr>
            <p:ph idx="1"/>
          </p:nvPr>
        </p:nvPicPr>
        <p:blipFill>
          <a:blip r:embed="rId2" cstate="print"/>
          <a:srcRect/>
          <a:stretch>
            <a:fillRect/>
          </a:stretch>
        </p:blipFill>
        <p:spPr bwMode="auto">
          <a:xfrm>
            <a:off x="765646" y="1600200"/>
            <a:ext cx="7612708" cy="4525963"/>
          </a:xfrm>
          <a:prstGeom prst="rect">
            <a:avLst/>
          </a:prstGeom>
          <a:noFill/>
          <a:ln w="9525">
            <a:noFill/>
            <a:miter lim="800000"/>
            <a:headEnd/>
            <a:tailEnd/>
          </a:ln>
        </p:spPr>
      </p:pic>
      <p:sp>
        <p:nvSpPr>
          <p:cNvPr id="5" name="Date Placeholder 4"/>
          <p:cNvSpPr>
            <a:spLocks noGrp="1"/>
          </p:cNvSpPr>
          <p:nvPr>
            <p:ph type="dt" sz="half" idx="10"/>
          </p:nvPr>
        </p:nvSpPr>
        <p:spPr/>
        <p:txBody>
          <a:bodyPr/>
          <a:lstStyle/>
          <a:p>
            <a:r>
              <a:rPr lang="en-US" smtClean="0"/>
              <a:t>3/12/2013</a:t>
            </a:r>
            <a:endParaRPr lang="en-US"/>
          </a:p>
        </p:txBody>
      </p:sp>
      <p:sp>
        <p:nvSpPr>
          <p:cNvPr id="6" name="Slide Number Placeholder 5"/>
          <p:cNvSpPr>
            <a:spLocks noGrp="1"/>
          </p:cNvSpPr>
          <p:nvPr>
            <p:ph type="sldNum" sz="quarter" idx="12"/>
          </p:nvPr>
        </p:nvSpPr>
        <p:spPr/>
        <p:txBody>
          <a:bodyPr/>
          <a:lstStyle/>
          <a:p>
            <a:fld id="{64005270-44E5-4AE1-8D31-71CBDBC2CC88}" type="slidenum">
              <a:rPr lang="en-US" smtClean="0"/>
              <a:pPr/>
              <a:t>33</a:t>
            </a:fld>
            <a:endParaRPr lang="en-US"/>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3">
            <a:schemeClr val="lt1"/>
          </a:lnRef>
          <a:fillRef idx="1">
            <a:schemeClr val="accent1"/>
          </a:fillRef>
          <a:effectRef idx="1">
            <a:schemeClr val="accent1"/>
          </a:effectRef>
          <a:fontRef idx="minor">
            <a:schemeClr val="lt1"/>
          </a:fontRef>
        </p:style>
        <p:txBody>
          <a:bodyPr>
            <a:normAutofit fontScale="90000"/>
          </a:bodyPr>
          <a:lstStyle/>
          <a:p>
            <a:r>
              <a:rPr lang="en-US" b="1" dirty="0" smtClean="0"/>
              <a:t>REFERENCES:</a:t>
            </a:r>
            <a:r>
              <a:rPr lang="en-US" dirty="0" smtClean="0"/>
              <a:t/>
            </a:r>
            <a:br>
              <a:rPr lang="en-US" dirty="0" smtClean="0"/>
            </a:br>
            <a:endParaRPr lang="en-US" dirty="0"/>
          </a:p>
        </p:txBody>
      </p:sp>
      <p:sp>
        <p:nvSpPr>
          <p:cNvPr id="3" name="Content Placeholder 2"/>
          <p:cNvSpPr>
            <a:spLocks noGrp="1"/>
          </p:cNvSpPr>
          <p:nvPr>
            <p:ph idx="1"/>
          </p:nvPr>
        </p:nvSpPr>
        <p:spPr>
          <a:solidFill>
            <a:schemeClr val="tx2">
              <a:lumMod val="20000"/>
              <a:lumOff val="80000"/>
            </a:schemeClr>
          </a:solidFill>
          <a:ln>
            <a:solidFill>
              <a:schemeClr val="tx2">
                <a:lumMod val="60000"/>
                <a:lumOff val="40000"/>
              </a:schemeClr>
            </a:solidFill>
          </a:ln>
        </p:spPr>
        <p:txBody>
          <a:bodyPr>
            <a:normAutofit fontScale="70000" lnSpcReduction="20000"/>
          </a:bodyPr>
          <a:lstStyle/>
          <a:p>
            <a:pPr lvl="0"/>
            <a:r>
              <a:rPr lang="en-US" dirty="0" smtClean="0"/>
              <a:t>Article </a:t>
            </a:r>
            <a:r>
              <a:rPr lang="en-US" dirty="0" smtClean="0"/>
              <a:t>9 of the Uniform Commercial Code can be accessed through the New York State Department of State Website at (</a:t>
            </a:r>
            <a:r>
              <a:rPr lang="en-US" u="sng" dirty="0" smtClean="0">
                <a:hlinkClick r:id="rId2"/>
              </a:rPr>
              <a:t>http://www.dos.ny.gov/corps/uccforms.html</a:t>
            </a:r>
            <a:r>
              <a:rPr lang="en-US" dirty="0" smtClean="0"/>
              <a:t>) </a:t>
            </a:r>
            <a:endParaRPr lang="en-US" dirty="0" smtClean="0"/>
          </a:p>
          <a:p>
            <a:r>
              <a:rPr lang="en-US" u="sng" dirty="0" smtClean="0">
                <a:hlinkClick r:id="rId3"/>
              </a:rPr>
              <a:t>International Association of Commercial Administrators</a:t>
            </a:r>
            <a:r>
              <a:rPr lang="en-US" dirty="0" smtClean="0"/>
              <a:t> (IACA)</a:t>
            </a:r>
          </a:p>
          <a:p>
            <a:r>
              <a:rPr lang="en-US" u="sng" dirty="0" smtClean="0">
                <a:hlinkClick r:id="rId4"/>
              </a:rPr>
              <a:t>http://www.nationalcorp.com/ncr/resources/UCC-Resources/Article-9-Forms</a:t>
            </a:r>
            <a:r>
              <a:rPr lang="en-US" dirty="0" smtClean="0"/>
              <a:t> </a:t>
            </a:r>
          </a:p>
          <a:p>
            <a:r>
              <a:rPr lang="en-US" i="1" dirty="0" smtClean="0"/>
              <a:t>Article 9 Amendments: Non-Uniform Provisions and Effective Dates </a:t>
            </a:r>
            <a:r>
              <a:rPr lang="en-US" dirty="0" smtClean="0"/>
              <a:t>by </a:t>
            </a:r>
            <a:r>
              <a:rPr lang="en-US" dirty="0" err="1" smtClean="0"/>
              <a:t>Despina</a:t>
            </a:r>
            <a:r>
              <a:rPr lang="en-US" dirty="0" smtClean="0"/>
              <a:t> Shields, National Corporate Research, Ltd. </a:t>
            </a:r>
          </a:p>
          <a:p>
            <a:pPr>
              <a:buNone/>
            </a:pPr>
            <a:r>
              <a:rPr lang="en-US" u="sng" dirty="0" smtClean="0">
                <a:hlinkClick r:id="rId5"/>
              </a:rPr>
              <a:t>      http</a:t>
            </a:r>
            <a:r>
              <a:rPr lang="en-US" u="sng" dirty="0" smtClean="0">
                <a:hlinkClick r:id="rId5"/>
              </a:rPr>
              <a:t>://info.nationalcorp.com/blog/bid/271618/Article-9-Amendments-Non-Uniform-Provisions-and-Effective-Dates</a:t>
            </a:r>
            <a:r>
              <a:rPr lang="en-US" dirty="0" smtClean="0"/>
              <a:t> </a:t>
            </a:r>
          </a:p>
          <a:p>
            <a:r>
              <a:rPr lang="en-US" u="sng" dirty="0" smtClean="0">
                <a:hlinkClick r:id="rId6"/>
              </a:rPr>
              <a:t>http://www.law.cornell.edu/ucc/9/overview.html</a:t>
            </a:r>
            <a:r>
              <a:rPr lang="en-US" dirty="0" smtClean="0"/>
              <a:t> </a:t>
            </a:r>
          </a:p>
          <a:p>
            <a:r>
              <a:rPr lang="en-US" u="sng" dirty="0" smtClean="0">
                <a:hlinkClick r:id="rId7"/>
              </a:rPr>
              <a:t>http://www.dos.ny.gov/corps/uccfilingguide.html</a:t>
            </a:r>
            <a:r>
              <a:rPr lang="en-US" dirty="0" smtClean="0"/>
              <a:t> </a:t>
            </a:r>
          </a:p>
          <a:p>
            <a:r>
              <a:rPr lang="en-US" u="sng" dirty="0" smtClean="0">
                <a:hlinkClick r:id="rId8"/>
              </a:rPr>
              <a:t>http://apps.americanbar.org/dch/committee.cfm?com=CL710043</a:t>
            </a:r>
            <a:r>
              <a:rPr lang="en-US" dirty="0" smtClean="0"/>
              <a:t> </a:t>
            </a:r>
          </a:p>
          <a:p>
            <a:pPr lvl="0"/>
            <a:endParaRPr lang="en-US" dirty="0" smtClean="0"/>
          </a:p>
        </p:txBody>
      </p:sp>
      <p:sp>
        <p:nvSpPr>
          <p:cNvPr id="4" name="Date Placeholder 3"/>
          <p:cNvSpPr>
            <a:spLocks noGrp="1"/>
          </p:cNvSpPr>
          <p:nvPr>
            <p:ph type="dt" sz="half" idx="10"/>
          </p:nvPr>
        </p:nvSpPr>
        <p:spPr/>
        <p:txBody>
          <a:bodyPr/>
          <a:lstStyle/>
          <a:p>
            <a:r>
              <a:rPr lang="en-US" smtClean="0"/>
              <a:t>3/12/2013</a:t>
            </a:r>
            <a:endParaRPr lang="en-US"/>
          </a:p>
        </p:txBody>
      </p:sp>
      <p:sp>
        <p:nvSpPr>
          <p:cNvPr id="5" name="Slide Number Placeholder 4"/>
          <p:cNvSpPr>
            <a:spLocks noGrp="1"/>
          </p:cNvSpPr>
          <p:nvPr>
            <p:ph type="sldNum" sz="quarter" idx="12"/>
          </p:nvPr>
        </p:nvSpPr>
        <p:spPr/>
        <p:txBody>
          <a:bodyPr/>
          <a:lstStyle/>
          <a:p>
            <a:fld id="{64005270-44E5-4AE1-8D31-71CBDBC2CC88}" type="slidenum">
              <a:rPr lang="en-US" smtClean="0"/>
              <a:pPr/>
              <a:t>34</a:t>
            </a:fld>
            <a:endParaRPr lang="en-US"/>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2"/>
          </a:lnRef>
          <a:fillRef idx="3">
            <a:schemeClr val="accent2"/>
          </a:fillRef>
          <a:effectRef idx="2">
            <a:schemeClr val="accent2"/>
          </a:effectRef>
          <a:fontRef idx="minor">
            <a:schemeClr val="lt1"/>
          </a:fontRef>
        </p:style>
        <p:txBody>
          <a:bodyPr/>
          <a:lstStyle/>
          <a:p>
            <a:r>
              <a:rPr lang="en-US" b="1" dirty="0" smtClean="0"/>
              <a:t>Q&amp;A</a:t>
            </a:r>
            <a:endParaRPr lang="en-US" b="1" dirty="0"/>
          </a:p>
        </p:txBody>
      </p:sp>
      <p:pic>
        <p:nvPicPr>
          <p:cNvPr id="6147" name="Picture 3" descr="C:\Users\fradma\AppData\Local\Microsoft\Windows\Temporary Internet Files\Content.IE5\57UK1RQK\MC900383308[1].wmf"/>
          <p:cNvPicPr>
            <a:picLocks noChangeAspect="1" noChangeArrowheads="1"/>
          </p:cNvPicPr>
          <p:nvPr/>
        </p:nvPicPr>
        <p:blipFill>
          <a:blip r:embed="rId2" cstate="print"/>
          <a:srcRect/>
          <a:stretch>
            <a:fillRect/>
          </a:stretch>
        </p:blipFill>
        <p:spPr bwMode="auto">
          <a:xfrm>
            <a:off x="2438400" y="2514600"/>
            <a:ext cx="4553712" cy="2906878"/>
          </a:xfrm>
          <a:prstGeom prst="rect">
            <a:avLst/>
          </a:prstGeom>
          <a:noFill/>
        </p:spPr>
      </p:pic>
      <p:sp>
        <p:nvSpPr>
          <p:cNvPr id="8" name="Content Placeholder 7"/>
          <p:cNvSpPr>
            <a:spLocks noGrp="1"/>
          </p:cNvSpPr>
          <p:nvPr>
            <p:ph idx="1"/>
          </p:nvPr>
        </p:nvSpPr>
        <p:spPr>
          <a:ln w="57150">
            <a:solidFill>
              <a:schemeClr val="tx2">
                <a:lumMod val="60000"/>
                <a:lumOff val="40000"/>
              </a:schemeClr>
            </a:solidFill>
          </a:ln>
        </p:spPr>
        <p:txBody>
          <a:bodyPr/>
          <a:lstStyle/>
          <a:p>
            <a:endParaRPr lang="en-US" dirty="0"/>
          </a:p>
        </p:txBody>
      </p:sp>
      <p:sp>
        <p:nvSpPr>
          <p:cNvPr id="5" name="Date Placeholder 4"/>
          <p:cNvSpPr>
            <a:spLocks noGrp="1"/>
          </p:cNvSpPr>
          <p:nvPr>
            <p:ph type="dt" sz="half" idx="10"/>
          </p:nvPr>
        </p:nvSpPr>
        <p:spPr/>
        <p:txBody>
          <a:bodyPr/>
          <a:lstStyle/>
          <a:p>
            <a:r>
              <a:rPr lang="en-US" smtClean="0"/>
              <a:t>3/12/2013</a:t>
            </a:r>
            <a:endParaRPr lang="en-US"/>
          </a:p>
        </p:txBody>
      </p:sp>
      <p:sp>
        <p:nvSpPr>
          <p:cNvPr id="6" name="Slide Number Placeholder 5"/>
          <p:cNvSpPr>
            <a:spLocks noGrp="1"/>
          </p:cNvSpPr>
          <p:nvPr>
            <p:ph type="sldNum" sz="quarter" idx="12"/>
          </p:nvPr>
        </p:nvSpPr>
        <p:spPr/>
        <p:txBody>
          <a:bodyPr/>
          <a:lstStyle/>
          <a:p>
            <a:fld id="{64005270-44E5-4AE1-8D31-71CBDBC2CC88}" type="slidenum">
              <a:rPr lang="en-US" smtClean="0"/>
              <a:pPr/>
              <a:t>35</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1">
              <a:shade val="50000"/>
            </a:schemeClr>
          </a:lnRef>
          <a:fillRef idx="1">
            <a:schemeClr val="accent1"/>
          </a:fillRef>
          <a:effectRef idx="0">
            <a:schemeClr val="accent1"/>
          </a:effectRef>
          <a:fontRef idx="minor">
            <a:schemeClr val="lt1"/>
          </a:fontRef>
        </p:style>
        <p:txBody>
          <a:bodyPr/>
          <a:lstStyle/>
          <a:p>
            <a:r>
              <a:rPr lang="en-US" b="1" dirty="0" smtClean="0"/>
              <a:t>WHY? (cont’d)</a:t>
            </a:r>
            <a:endParaRPr lang="en-US" dirty="0"/>
          </a:p>
        </p:txBody>
      </p:sp>
      <p:sp>
        <p:nvSpPr>
          <p:cNvPr id="3" name="Content Placeholder 2"/>
          <p:cNvSpPr>
            <a:spLocks noGrp="1"/>
          </p:cNvSpPr>
          <p:nvPr>
            <p:ph idx="1"/>
          </p:nvPr>
        </p:nvSpPr>
        <p:spPr>
          <a:solidFill>
            <a:schemeClr val="tx2">
              <a:lumMod val="20000"/>
              <a:lumOff val="80000"/>
            </a:schemeClr>
          </a:solidFill>
          <a:ln/>
        </p:spPr>
        <p:style>
          <a:lnRef idx="2">
            <a:schemeClr val="accent1"/>
          </a:lnRef>
          <a:fillRef idx="1">
            <a:schemeClr val="lt1"/>
          </a:fillRef>
          <a:effectRef idx="0">
            <a:schemeClr val="accent1"/>
          </a:effectRef>
          <a:fontRef idx="minor">
            <a:schemeClr val="dk1"/>
          </a:fontRef>
        </p:style>
        <p:txBody>
          <a:bodyPr>
            <a:normAutofit fontScale="85000" lnSpcReduction="20000"/>
          </a:bodyPr>
          <a:lstStyle/>
          <a:p>
            <a:pPr lvl="0"/>
            <a:r>
              <a:rPr lang="en-US" dirty="0" smtClean="0"/>
              <a:t>The holder may "perfect" the security interest to put third parties on notice thereof. Perfection is typically achieved by filing a financing statement with government, often the secretary of state located at a jurisdiction where a corporate debtor is incorporated. Perfection can also be obtained by possession of the collateral, if the collateral is tangible property. </a:t>
            </a:r>
          </a:p>
          <a:p>
            <a:r>
              <a:rPr lang="en-US" dirty="0" smtClean="0"/>
              <a:t>Absent perfection, the holder of the security interest may have difficulty enforcing his rights in the collateral </a:t>
            </a:r>
            <a:r>
              <a:rPr lang="en-US" dirty="0" err="1" smtClean="0"/>
              <a:t>vis</a:t>
            </a:r>
            <a:r>
              <a:rPr lang="en-US" dirty="0" smtClean="0"/>
              <a:t>-á-</a:t>
            </a:r>
            <a:r>
              <a:rPr lang="en-US" dirty="0" err="1" smtClean="0"/>
              <a:t>vis</a:t>
            </a:r>
            <a:r>
              <a:rPr lang="en-US" dirty="0" smtClean="0"/>
              <a:t> third parties, including a trustee in bankruptcy and other creditors who claim a security interest in the same collateral.</a:t>
            </a:r>
            <a:endParaRPr lang="en-US" dirty="0"/>
          </a:p>
        </p:txBody>
      </p:sp>
      <p:sp>
        <p:nvSpPr>
          <p:cNvPr id="4" name="Date Placeholder 3"/>
          <p:cNvSpPr>
            <a:spLocks noGrp="1"/>
          </p:cNvSpPr>
          <p:nvPr>
            <p:ph type="dt" sz="half" idx="10"/>
          </p:nvPr>
        </p:nvSpPr>
        <p:spPr/>
        <p:txBody>
          <a:bodyPr/>
          <a:lstStyle/>
          <a:p>
            <a:r>
              <a:rPr lang="en-US" smtClean="0"/>
              <a:t>3/12/2013</a:t>
            </a:r>
            <a:endParaRPr lang="en-US"/>
          </a:p>
        </p:txBody>
      </p:sp>
      <p:sp>
        <p:nvSpPr>
          <p:cNvPr id="5" name="Slide Number Placeholder 4"/>
          <p:cNvSpPr>
            <a:spLocks noGrp="1"/>
          </p:cNvSpPr>
          <p:nvPr>
            <p:ph type="sldNum" sz="quarter" idx="12"/>
          </p:nvPr>
        </p:nvSpPr>
        <p:spPr/>
        <p:txBody>
          <a:bodyPr/>
          <a:lstStyle/>
          <a:p>
            <a:fld id="{64005270-44E5-4AE1-8D31-71CBDBC2CC88}" type="slidenum">
              <a:rPr lang="en-US" smtClean="0"/>
              <a:pPr/>
              <a:t>4</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1">
              <a:shade val="50000"/>
            </a:schemeClr>
          </a:lnRef>
          <a:fillRef idx="1">
            <a:schemeClr val="accent1"/>
          </a:fillRef>
          <a:effectRef idx="0">
            <a:schemeClr val="accent1"/>
          </a:effectRef>
          <a:fontRef idx="minor">
            <a:schemeClr val="lt1"/>
          </a:fontRef>
        </p:style>
        <p:txBody>
          <a:bodyPr/>
          <a:lstStyle/>
          <a:p>
            <a:r>
              <a:rPr lang="en-US" b="1" dirty="0" smtClean="0"/>
              <a:t>WHERE?</a:t>
            </a:r>
            <a:endParaRPr lang="en-US" dirty="0"/>
          </a:p>
        </p:txBody>
      </p:sp>
      <p:sp>
        <p:nvSpPr>
          <p:cNvPr id="3" name="Content Placeholder 2"/>
          <p:cNvSpPr>
            <a:spLocks noGrp="1"/>
          </p:cNvSpPr>
          <p:nvPr>
            <p:ph idx="1"/>
          </p:nvPr>
        </p:nvSpPr>
        <p:spPr>
          <a:solidFill>
            <a:schemeClr val="tx2">
              <a:lumMod val="20000"/>
              <a:lumOff val="80000"/>
            </a:schemeClr>
          </a:solidFill>
          <a:ln>
            <a:solidFill>
              <a:schemeClr val="tx2">
                <a:lumMod val="40000"/>
                <a:lumOff val="60000"/>
              </a:schemeClr>
            </a:solidFill>
          </a:ln>
        </p:spPr>
        <p:style>
          <a:lnRef idx="2">
            <a:schemeClr val="accent1"/>
          </a:lnRef>
          <a:fillRef idx="1">
            <a:schemeClr val="lt1"/>
          </a:fillRef>
          <a:effectRef idx="0">
            <a:schemeClr val="accent1"/>
          </a:effectRef>
          <a:fontRef idx="minor">
            <a:schemeClr val="dk1"/>
          </a:fontRef>
        </p:style>
        <p:txBody>
          <a:bodyPr>
            <a:normAutofit lnSpcReduction="10000"/>
          </a:bodyPr>
          <a:lstStyle/>
          <a:p>
            <a:pPr lvl="0"/>
            <a:r>
              <a:rPr lang="en-US" sz="2900" dirty="0" smtClean="0"/>
              <a:t>UCC documents filed with the Department of State are public records that are subject to disclosure under the Uniform Commercial Code. The Department also provides copies of UCC documents upon request and payment of the applicable fee.</a:t>
            </a:r>
          </a:p>
          <a:p>
            <a:pPr lvl="0"/>
            <a:r>
              <a:rPr lang="en-US" sz="2900" dirty="0" smtClean="0"/>
              <a:t>UCC documents filed in the state of incorporation of the company; AND</a:t>
            </a:r>
          </a:p>
          <a:p>
            <a:pPr lvl="0"/>
            <a:r>
              <a:rPr lang="en-US" sz="2900" dirty="0" smtClean="0"/>
              <a:t>UCC documents filed on the county level where the property is located.</a:t>
            </a:r>
          </a:p>
          <a:p>
            <a:endParaRPr lang="en-US" dirty="0"/>
          </a:p>
        </p:txBody>
      </p:sp>
      <p:sp>
        <p:nvSpPr>
          <p:cNvPr id="4" name="Date Placeholder 3"/>
          <p:cNvSpPr>
            <a:spLocks noGrp="1"/>
          </p:cNvSpPr>
          <p:nvPr>
            <p:ph type="dt" sz="half" idx="10"/>
          </p:nvPr>
        </p:nvSpPr>
        <p:spPr/>
        <p:txBody>
          <a:bodyPr/>
          <a:lstStyle/>
          <a:p>
            <a:r>
              <a:rPr lang="en-US" smtClean="0"/>
              <a:t>3/12/2013</a:t>
            </a:r>
            <a:endParaRPr lang="en-US"/>
          </a:p>
        </p:txBody>
      </p:sp>
      <p:sp>
        <p:nvSpPr>
          <p:cNvPr id="5" name="Slide Number Placeholder 4"/>
          <p:cNvSpPr>
            <a:spLocks noGrp="1"/>
          </p:cNvSpPr>
          <p:nvPr>
            <p:ph type="sldNum" sz="quarter" idx="12"/>
          </p:nvPr>
        </p:nvSpPr>
        <p:spPr/>
        <p:txBody>
          <a:bodyPr/>
          <a:lstStyle/>
          <a:p>
            <a:fld id="{64005270-44E5-4AE1-8D31-71CBDBC2CC88}" type="slidenum">
              <a:rPr lang="en-US" smtClean="0"/>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1">
              <a:shade val="50000"/>
            </a:schemeClr>
          </a:lnRef>
          <a:fillRef idx="1">
            <a:schemeClr val="accent1"/>
          </a:fillRef>
          <a:effectRef idx="0">
            <a:schemeClr val="accent1"/>
          </a:effectRef>
          <a:fontRef idx="minor">
            <a:schemeClr val="lt1"/>
          </a:fontRef>
        </p:style>
        <p:txBody>
          <a:bodyPr/>
          <a:lstStyle/>
          <a:p>
            <a:r>
              <a:rPr lang="en-US" b="1" dirty="0" smtClean="0"/>
              <a:t>WHERE</a:t>
            </a:r>
            <a:r>
              <a:rPr lang="en-US" b="1" dirty="0" smtClean="0"/>
              <a:t>? (cont’d)</a:t>
            </a:r>
            <a:endParaRPr lang="en-US" dirty="0"/>
          </a:p>
        </p:txBody>
      </p:sp>
      <p:sp>
        <p:nvSpPr>
          <p:cNvPr id="3" name="Content Placeholder 2"/>
          <p:cNvSpPr>
            <a:spLocks noGrp="1"/>
          </p:cNvSpPr>
          <p:nvPr>
            <p:ph idx="1"/>
          </p:nvPr>
        </p:nvSpPr>
        <p:spPr>
          <a:solidFill>
            <a:schemeClr val="tx2">
              <a:lumMod val="20000"/>
              <a:lumOff val="80000"/>
            </a:schemeClr>
          </a:solidFill>
          <a:ln/>
        </p:spPr>
        <p:style>
          <a:lnRef idx="2">
            <a:schemeClr val="accent1"/>
          </a:lnRef>
          <a:fillRef idx="1">
            <a:schemeClr val="lt1"/>
          </a:fillRef>
          <a:effectRef idx="0">
            <a:schemeClr val="accent1"/>
          </a:effectRef>
          <a:fontRef idx="minor">
            <a:schemeClr val="dk1"/>
          </a:fontRef>
        </p:style>
        <p:txBody>
          <a:bodyPr>
            <a:normAutofit fontScale="70000" lnSpcReduction="20000"/>
          </a:bodyPr>
          <a:lstStyle/>
          <a:p>
            <a:pPr lvl="0"/>
            <a:r>
              <a:rPr lang="en-US" dirty="0" smtClean="0"/>
              <a:t>Why records </a:t>
            </a:r>
            <a:r>
              <a:rPr lang="en-US" dirty="0" smtClean="0"/>
              <a:t>on financial obligations (including IRS liens) incurred by individuals </a:t>
            </a:r>
            <a:r>
              <a:rPr lang="en-US" dirty="0" smtClean="0"/>
              <a:t>, in </a:t>
            </a:r>
            <a:r>
              <a:rPr lang="en-US" dirty="0" smtClean="0"/>
              <a:t>business as a sole </a:t>
            </a:r>
            <a:r>
              <a:rPr lang="en-US" dirty="0" smtClean="0"/>
              <a:t>proprietor, </a:t>
            </a:r>
            <a:r>
              <a:rPr lang="en-US" dirty="0" smtClean="0"/>
              <a:t>business entities and </a:t>
            </a:r>
            <a:r>
              <a:rPr lang="en-US" dirty="0" smtClean="0"/>
              <a:t>corporations are important?  </a:t>
            </a:r>
          </a:p>
          <a:p>
            <a:pPr lvl="1"/>
            <a:r>
              <a:rPr lang="en-US" dirty="0" smtClean="0"/>
              <a:t>This </a:t>
            </a:r>
            <a:r>
              <a:rPr lang="en-US" dirty="0" smtClean="0"/>
              <a:t>information is important to any business or financial institution contemplating entering into a lien transaction as the secured party (the party providing funds or financing collateral). </a:t>
            </a:r>
            <a:endParaRPr lang="en-US" dirty="0" smtClean="0"/>
          </a:p>
          <a:p>
            <a:pPr lvl="1"/>
            <a:r>
              <a:rPr lang="en-US" dirty="0" smtClean="0"/>
              <a:t>Knowing </a:t>
            </a:r>
            <a:r>
              <a:rPr lang="en-US" dirty="0" smtClean="0"/>
              <a:t>the current financial status of the debtor party (the potential borrower) before extending credit is crucial, and it is the number of active, existing liens already in effect for that particular debtor party that most interests the potential secured party. </a:t>
            </a:r>
            <a:endParaRPr lang="en-US" dirty="0" smtClean="0"/>
          </a:p>
          <a:p>
            <a:pPr lvl="1"/>
            <a:r>
              <a:rPr lang="en-US" dirty="0" smtClean="0"/>
              <a:t>As </a:t>
            </a:r>
            <a:r>
              <a:rPr lang="en-US" dirty="0" smtClean="0"/>
              <a:t>a prerequisite for entering into a lien relationship, many secured parties first research a debtor name to ascertain their credit worthiness and then demand a lien filing in regard to the actual, current transaction. Secured parties routinely include banks, commercial businesses (appliances, autos, boats), and sole proprietors.</a:t>
            </a:r>
          </a:p>
          <a:p>
            <a:endParaRPr lang="en-US" dirty="0"/>
          </a:p>
        </p:txBody>
      </p:sp>
      <p:sp>
        <p:nvSpPr>
          <p:cNvPr id="4" name="Date Placeholder 3"/>
          <p:cNvSpPr>
            <a:spLocks noGrp="1"/>
          </p:cNvSpPr>
          <p:nvPr>
            <p:ph type="dt" sz="half" idx="10"/>
          </p:nvPr>
        </p:nvSpPr>
        <p:spPr/>
        <p:txBody>
          <a:bodyPr/>
          <a:lstStyle/>
          <a:p>
            <a:r>
              <a:rPr lang="en-US" smtClean="0"/>
              <a:t>3/12/2013</a:t>
            </a:r>
            <a:endParaRPr lang="en-US"/>
          </a:p>
        </p:txBody>
      </p:sp>
      <p:sp>
        <p:nvSpPr>
          <p:cNvPr id="5" name="Slide Number Placeholder 4"/>
          <p:cNvSpPr>
            <a:spLocks noGrp="1"/>
          </p:cNvSpPr>
          <p:nvPr>
            <p:ph type="sldNum" sz="quarter" idx="12"/>
          </p:nvPr>
        </p:nvSpPr>
        <p:spPr/>
        <p:txBody>
          <a:bodyPr/>
          <a:lstStyle/>
          <a:p>
            <a:fld id="{64005270-44E5-4AE1-8D31-71CBDBC2CC88}" type="slidenum">
              <a:rPr lang="en-US" smtClean="0"/>
              <a:pPr/>
              <a:t>6</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1">
              <a:shade val="50000"/>
            </a:schemeClr>
          </a:lnRef>
          <a:fillRef idx="1">
            <a:schemeClr val="accent1"/>
          </a:fillRef>
          <a:effectRef idx="0">
            <a:schemeClr val="accent1"/>
          </a:effectRef>
          <a:fontRef idx="minor">
            <a:schemeClr val="lt1"/>
          </a:fontRef>
        </p:style>
        <p:txBody>
          <a:bodyPr/>
          <a:lstStyle/>
          <a:p>
            <a:r>
              <a:rPr lang="en-US" b="1" dirty="0" smtClean="0"/>
              <a:t>WHAT?</a:t>
            </a:r>
            <a:endParaRPr lang="en-US" dirty="0"/>
          </a:p>
        </p:txBody>
      </p:sp>
      <p:sp>
        <p:nvSpPr>
          <p:cNvPr id="3" name="Content Placeholder 2"/>
          <p:cNvSpPr>
            <a:spLocks noGrp="1"/>
          </p:cNvSpPr>
          <p:nvPr>
            <p:ph idx="1"/>
          </p:nvPr>
        </p:nvSpPr>
        <p:spPr>
          <a:solidFill>
            <a:schemeClr val="tx2">
              <a:lumMod val="20000"/>
              <a:lumOff val="80000"/>
            </a:schemeClr>
          </a:solidFill>
          <a:ln>
            <a:solidFill>
              <a:schemeClr val="tx2">
                <a:lumMod val="60000"/>
                <a:lumOff val="40000"/>
              </a:schemeClr>
            </a:solidFill>
          </a:ln>
        </p:spPr>
        <p:txBody>
          <a:bodyPr>
            <a:normAutofit/>
          </a:bodyPr>
          <a:lstStyle/>
          <a:p>
            <a:r>
              <a:rPr lang="en-US" b="1" dirty="0" smtClean="0"/>
              <a:t>Original Financing Statement (UCC1)</a:t>
            </a:r>
            <a:r>
              <a:rPr lang="en-US" dirty="0" smtClean="0"/>
              <a:t> </a:t>
            </a:r>
          </a:p>
          <a:p>
            <a:pPr lvl="1"/>
            <a:r>
              <a:rPr lang="en-US" dirty="0" smtClean="0"/>
              <a:t>the </a:t>
            </a:r>
            <a:r>
              <a:rPr lang="en-US" dirty="0" smtClean="0"/>
              <a:t>collateral is as-extracted collateral or timber to be </a:t>
            </a:r>
            <a:r>
              <a:rPr lang="en-US" dirty="0" smtClean="0"/>
              <a:t>cut; or</a:t>
            </a:r>
          </a:p>
          <a:p>
            <a:pPr lvl="1"/>
            <a:r>
              <a:rPr lang="en-US" dirty="0" smtClean="0"/>
              <a:t>the </a:t>
            </a:r>
            <a:r>
              <a:rPr lang="en-US" dirty="0" smtClean="0"/>
              <a:t>financing statement is filed as a fixture filing and the collateral is goods that are or are to become </a:t>
            </a:r>
            <a:r>
              <a:rPr lang="en-US" dirty="0" smtClean="0"/>
              <a:t>fixtures; </a:t>
            </a:r>
            <a:r>
              <a:rPr lang="en-US" dirty="0" smtClean="0"/>
              <a:t>or </a:t>
            </a:r>
            <a:endParaRPr lang="en-US" dirty="0" smtClean="0"/>
          </a:p>
          <a:p>
            <a:pPr lvl="1"/>
            <a:r>
              <a:rPr lang="en-US" dirty="0" smtClean="0"/>
              <a:t>the </a:t>
            </a:r>
            <a:r>
              <a:rPr lang="en-US" dirty="0" smtClean="0"/>
              <a:t>collateral is a cooperative interest. </a:t>
            </a:r>
          </a:p>
          <a:p>
            <a:endParaRPr lang="en-US" dirty="0"/>
          </a:p>
        </p:txBody>
      </p:sp>
      <p:sp>
        <p:nvSpPr>
          <p:cNvPr id="4" name="Date Placeholder 3"/>
          <p:cNvSpPr>
            <a:spLocks noGrp="1"/>
          </p:cNvSpPr>
          <p:nvPr>
            <p:ph type="dt" sz="half" idx="10"/>
          </p:nvPr>
        </p:nvSpPr>
        <p:spPr/>
        <p:txBody>
          <a:bodyPr/>
          <a:lstStyle/>
          <a:p>
            <a:r>
              <a:rPr lang="en-US" smtClean="0"/>
              <a:t>3/12/2013</a:t>
            </a:r>
            <a:endParaRPr lang="en-US"/>
          </a:p>
        </p:txBody>
      </p:sp>
      <p:sp>
        <p:nvSpPr>
          <p:cNvPr id="5" name="Slide Number Placeholder 4"/>
          <p:cNvSpPr>
            <a:spLocks noGrp="1"/>
          </p:cNvSpPr>
          <p:nvPr>
            <p:ph type="sldNum" sz="quarter" idx="12"/>
          </p:nvPr>
        </p:nvSpPr>
        <p:spPr/>
        <p:txBody>
          <a:bodyPr/>
          <a:lstStyle/>
          <a:p>
            <a:fld id="{64005270-44E5-4AE1-8D31-71CBDBC2CC88}" type="slidenum">
              <a:rPr lang="en-US" smtClean="0"/>
              <a:pPr/>
              <a:t>7</a:t>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1">
              <a:shade val="50000"/>
            </a:schemeClr>
          </a:lnRef>
          <a:fillRef idx="1">
            <a:schemeClr val="accent1"/>
          </a:fillRef>
          <a:effectRef idx="0">
            <a:schemeClr val="accent1"/>
          </a:effectRef>
          <a:fontRef idx="minor">
            <a:schemeClr val="lt1"/>
          </a:fontRef>
        </p:style>
        <p:txBody>
          <a:bodyPr/>
          <a:lstStyle/>
          <a:p>
            <a:r>
              <a:rPr lang="en-US" b="1" dirty="0" smtClean="0"/>
              <a:t>WHAT</a:t>
            </a:r>
            <a:r>
              <a:rPr lang="en-US" b="1" dirty="0" smtClean="0"/>
              <a:t>? (cont’d)</a:t>
            </a:r>
            <a:endParaRPr lang="en-US" dirty="0"/>
          </a:p>
        </p:txBody>
      </p:sp>
      <p:sp>
        <p:nvSpPr>
          <p:cNvPr id="3" name="Content Placeholder 2"/>
          <p:cNvSpPr>
            <a:spLocks noGrp="1"/>
          </p:cNvSpPr>
          <p:nvPr>
            <p:ph idx="1"/>
          </p:nvPr>
        </p:nvSpPr>
        <p:spPr>
          <a:solidFill>
            <a:schemeClr val="tx2">
              <a:lumMod val="20000"/>
              <a:lumOff val="80000"/>
            </a:schemeClr>
          </a:solidFill>
          <a:ln>
            <a:solidFill>
              <a:schemeClr val="tx2">
                <a:lumMod val="60000"/>
                <a:lumOff val="40000"/>
              </a:schemeClr>
            </a:solidFill>
          </a:ln>
        </p:spPr>
        <p:txBody>
          <a:bodyPr>
            <a:normAutofit/>
          </a:bodyPr>
          <a:lstStyle/>
          <a:p>
            <a:r>
              <a:rPr lang="en-US" b="1" dirty="0" smtClean="0"/>
              <a:t>Amendment, Assignment, Continuation, &amp; Termination (UCC3)</a:t>
            </a:r>
            <a:r>
              <a:rPr lang="en-US" dirty="0" smtClean="0"/>
              <a:t> </a:t>
            </a:r>
          </a:p>
          <a:p>
            <a:pPr lvl="1">
              <a:buNone/>
            </a:pPr>
            <a:endParaRPr lang="en-US" dirty="0" smtClean="0"/>
          </a:p>
          <a:p>
            <a:endParaRPr lang="en-US" dirty="0"/>
          </a:p>
        </p:txBody>
      </p:sp>
      <p:sp>
        <p:nvSpPr>
          <p:cNvPr id="5" name="Date Placeholder 4"/>
          <p:cNvSpPr>
            <a:spLocks noGrp="1"/>
          </p:cNvSpPr>
          <p:nvPr>
            <p:ph type="dt" sz="half" idx="10"/>
          </p:nvPr>
        </p:nvSpPr>
        <p:spPr/>
        <p:txBody>
          <a:bodyPr/>
          <a:lstStyle/>
          <a:p>
            <a:r>
              <a:rPr lang="en-US" smtClean="0"/>
              <a:t>3/12/2013</a:t>
            </a:r>
            <a:endParaRPr lang="en-US"/>
          </a:p>
        </p:txBody>
      </p:sp>
      <p:sp>
        <p:nvSpPr>
          <p:cNvPr id="6" name="Slide Number Placeholder 5"/>
          <p:cNvSpPr>
            <a:spLocks noGrp="1"/>
          </p:cNvSpPr>
          <p:nvPr>
            <p:ph type="sldNum" sz="quarter" idx="12"/>
          </p:nvPr>
        </p:nvSpPr>
        <p:spPr/>
        <p:txBody>
          <a:bodyPr/>
          <a:lstStyle/>
          <a:p>
            <a:fld id="{64005270-44E5-4AE1-8D31-71CBDBC2CC88}" type="slidenum">
              <a:rPr lang="en-US" smtClean="0"/>
              <a:pPr/>
              <a:t>8</a:t>
            </a:fld>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1">
              <a:shade val="50000"/>
            </a:schemeClr>
          </a:lnRef>
          <a:fillRef idx="1">
            <a:schemeClr val="accent1"/>
          </a:fillRef>
          <a:effectRef idx="0">
            <a:schemeClr val="accent1"/>
          </a:effectRef>
          <a:fontRef idx="minor">
            <a:schemeClr val="lt1"/>
          </a:fontRef>
        </p:style>
        <p:txBody>
          <a:bodyPr>
            <a:normAutofit fontScale="90000"/>
          </a:bodyPr>
          <a:lstStyle/>
          <a:p>
            <a:r>
              <a:rPr lang="en-US" b="1" dirty="0" smtClean="0"/>
              <a:t>Uniform Commercial Code Filing Requirements </a:t>
            </a:r>
            <a:endParaRPr lang="en-US" dirty="0"/>
          </a:p>
        </p:txBody>
      </p:sp>
      <p:sp>
        <p:nvSpPr>
          <p:cNvPr id="3" name="Content Placeholder 2"/>
          <p:cNvSpPr>
            <a:spLocks noGrp="1"/>
          </p:cNvSpPr>
          <p:nvPr>
            <p:ph idx="1"/>
          </p:nvPr>
        </p:nvSpPr>
        <p:spPr>
          <a:solidFill>
            <a:schemeClr val="tx2">
              <a:lumMod val="20000"/>
              <a:lumOff val="80000"/>
            </a:schemeClr>
          </a:solidFill>
          <a:ln>
            <a:solidFill>
              <a:schemeClr val="tx2">
                <a:lumMod val="60000"/>
                <a:lumOff val="40000"/>
              </a:schemeClr>
            </a:solidFill>
          </a:ln>
        </p:spPr>
        <p:txBody>
          <a:bodyPr>
            <a:normAutofit fontScale="92500" lnSpcReduction="20000"/>
          </a:bodyPr>
          <a:lstStyle/>
          <a:p>
            <a:pPr lvl="0"/>
            <a:r>
              <a:rPr lang="en-US" dirty="0" smtClean="0"/>
              <a:t>Legislation </a:t>
            </a:r>
            <a:r>
              <a:rPr lang="en-US" dirty="0" smtClean="0"/>
              <a:t>revising Article 9 of the Uniform Commercial Code was signed into law as Chapter 84 of the Laws of 2001 and became effective July 1, 2001. That was the first major change since 1972.</a:t>
            </a:r>
          </a:p>
          <a:p>
            <a:pPr lvl="0"/>
            <a:r>
              <a:rPr lang="en-US" dirty="0" smtClean="0"/>
              <a:t>It brought greater certainty to financing transactions.</a:t>
            </a:r>
          </a:p>
          <a:p>
            <a:pPr lvl="0"/>
            <a:r>
              <a:rPr lang="en-US" dirty="0" smtClean="0"/>
              <a:t>Reduced transaction costs</a:t>
            </a:r>
          </a:p>
          <a:p>
            <a:pPr lvl="1"/>
            <a:r>
              <a:rPr lang="en-US" dirty="0" smtClean="0"/>
              <a:t>By reducing number of filings</a:t>
            </a:r>
          </a:p>
          <a:p>
            <a:pPr lvl="1"/>
            <a:r>
              <a:rPr lang="en-US" dirty="0" smtClean="0"/>
              <a:t>By reducing number of searches</a:t>
            </a:r>
          </a:p>
          <a:p>
            <a:pPr lvl="0"/>
            <a:r>
              <a:rPr lang="en-US" dirty="0" smtClean="0"/>
              <a:t>Expanded scope.</a:t>
            </a:r>
          </a:p>
          <a:p>
            <a:endParaRPr lang="en-US" dirty="0"/>
          </a:p>
        </p:txBody>
      </p:sp>
      <p:sp>
        <p:nvSpPr>
          <p:cNvPr id="4" name="Date Placeholder 3"/>
          <p:cNvSpPr>
            <a:spLocks noGrp="1"/>
          </p:cNvSpPr>
          <p:nvPr>
            <p:ph type="dt" sz="half" idx="10"/>
          </p:nvPr>
        </p:nvSpPr>
        <p:spPr/>
        <p:txBody>
          <a:bodyPr/>
          <a:lstStyle/>
          <a:p>
            <a:r>
              <a:rPr lang="en-US" smtClean="0"/>
              <a:t>3/12/2013</a:t>
            </a:r>
            <a:endParaRPr lang="en-US"/>
          </a:p>
        </p:txBody>
      </p:sp>
      <p:sp>
        <p:nvSpPr>
          <p:cNvPr id="5" name="Slide Number Placeholder 4"/>
          <p:cNvSpPr>
            <a:spLocks noGrp="1"/>
          </p:cNvSpPr>
          <p:nvPr>
            <p:ph type="sldNum" sz="quarter" idx="12"/>
          </p:nvPr>
        </p:nvSpPr>
        <p:spPr/>
        <p:txBody>
          <a:bodyPr/>
          <a:lstStyle/>
          <a:p>
            <a:fld id="{64005270-44E5-4AE1-8D31-71CBDBC2CC88}" type="slidenum">
              <a:rPr lang="en-US" smtClean="0"/>
              <a:pPr/>
              <a:t>9</a:t>
            </a:fld>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1768</Words>
  <Application>Microsoft Office PowerPoint</Application>
  <PresentationFormat>On-screen Show (4:3)</PresentationFormat>
  <Paragraphs>201</Paragraphs>
  <Slides>35</Slides>
  <Notes>0</Notes>
  <HiddenSlides>0</HiddenSlides>
  <MMClips>0</MMClips>
  <ScaleCrop>false</ScaleCrop>
  <HeadingPairs>
    <vt:vector size="4" baseType="variant">
      <vt:variant>
        <vt:lpstr>Theme</vt:lpstr>
      </vt:variant>
      <vt:variant>
        <vt:i4>1</vt:i4>
      </vt:variant>
      <vt:variant>
        <vt:lpstr>Slide Titles</vt:lpstr>
      </vt:variant>
      <vt:variant>
        <vt:i4>35</vt:i4>
      </vt:variant>
    </vt:vector>
  </HeadingPairs>
  <TitlesOfParts>
    <vt:vector size="36" baseType="lpstr">
      <vt:lpstr>Office Theme</vt:lpstr>
      <vt:lpstr>      WHY? WHERE? WHAT? UNDERSTANDING UCC   </vt:lpstr>
      <vt:lpstr>WHY?</vt:lpstr>
      <vt:lpstr>WHY? (cont’d)</vt:lpstr>
      <vt:lpstr>WHY? (cont’d)</vt:lpstr>
      <vt:lpstr>WHERE?</vt:lpstr>
      <vt:lpstr>WHERE? (cont’d)</vt:lpstr>
      <vt:lpstr>WHAT?</vt:lpstr>
      <vt:lpstr>WHAT? (cont’d)</vt:lpstr>
      <vt:lpstr>Uniform Commercial Code Filing Requirements </vt:lpstr>
      <vt:lpstr>Uniform Commercial Code Filing Requirements  (cont’d)</vt:lpstr>
      <vt:lpstr>Uniform Commercial Code Filing Requirements  (cont’d)</vt:lpstr>
      <vt:lpstr>Uniform Commercial Code Filing Requirements  (cont’d)</vt:lpstr>
      <vt:lpstr>Uniform Commercial Code Filing Requirements  (cont’d)</vt:lpstr>
      <vt:lpstr>Uniform Commercial Code Filing Requirements  (cont’d)</vt:lpstr>
      <vt:lpstr>2013 AMENDED Article 9 Overview</vt:lpstr>
      <vt:lpstr>2013 AMENDED Article 9 Overview (cont’d)</vt:lpstr>
      <vt:lpstr>2013 AMENDED Article 9 Overview (cont’d)</vt:lpstr>
      <vt:lpstr>2013 AMENDED Article 9 Overview (cont’d)</vt:lpstr>
      <vt:lpstr>2013 AMENDED Article 9 Overview (cont’d)</vt:lpstr>
      <vt:lpstr>2013 AMENDED Article 9 Overview (cont’d)</vt:lpstr>
      <vt:lpstr>2013 AMENDED Article 9 Overview (cont’d)</vt:lpstr>
      <vt:lpstr>2013 AMENDED Article 9 Overview (cont’d)</vt:lpstr>
      <vt:lpstr>2013 AMENDED Article 9 Overview (cont’d)</vt:lpstr>
      <vt:lpstr>UCC Financing Statement (UCC1)</vt:lpstr>
      <vt:lpstr>UCC Financing Statement Addendum (UCC1AD)</vt:lpstr>
      <vt:lpstr>UCC Financing Statement Additional Party (UCC1AP)</vt:lpstr>
      <vt:lpstr>UCC Financing Statement Amendment (UCC3)</vt:lpstr>
      <vt:lpstr>National UCC Financing Statement Amendment Addendum (UCC3Ad)</vt:lpstr>
      <vt:lpstr>UCC Financing Statement Amendment Additional Party (UCC3AP)</vt:lpstr>
      <vt:lpstr>National Correction Statement (UCC5)</vt:lpstr>
      <vt:lpstr>National Information Request (UCC11)</vt:lpstr>
      <vt:lpstr>New York Financial Statement Cooperative Addendum (UCC1CAd)</vt:lpstr>
      <vt:lpstr> NEW YORK STATE DEPARTMENT OF STATE </vt:lpstr>
      <vt:lpstr>REFERENCES: </vt:lpstr>
      <vt:lpstr>Q&amp;A</vt:lpstr>
    </vt:vector>
  </TitlesOfParts>
  <LinksUpToDate>false</LinksUpToDate>
  <SharedDoc>false</SharedDoc>
  <HyperlinkBase>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31</cp:revision>
  <dcterms:created xsi:type="dcterms:W3CDTF">2012-01-24T17:22:41Z</dcterms:created>
  <dcterms:modified xsi:type="dcterms:W3CDTF">2013-03-12T16:33:48Z</dcterms:modified>
</cp:coreProperties>
</file>