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303" r:id="rId10"/>
    <p:sldId id="302" r:id="rId11"/>
    <p:sldId id="307" r:id="rId12"/>
    <p:sldId id="308" r:id="rId13"/>
    <p:sldId id="266" r:id="rId14"/>
    <p:sldId id="306" r:id="rId15"/>
    <p:sldId id="267" r:id="rId16"/>
    <p:sldId id="268" r:id="rId17"/>
    <p:sldId id="269" r:id="rId18"/>
    <p:sldId id="288" r:id="rId19"/>
    <p:sldId id="289" r:id="rId20"/>
    <p:sldId id="290" r:id="rId21"/>
    <p:sldId id="291" r:id="rId22"/>
    <p:sldId id="292" r:id="rId23"/>
    <p:sldId id="295" r:id="rId24"/>
    <p:sldId id="293" r:id="rId25"/>
    <p:sldId id="270" r:id="rId26"/>
    <p:sldId id="294" r:id="rId27"/>
    <p:sldId id="265" r:id="rId28"/>
    <p:sldId id="296" r:id="rId29"/>
    <p:sldId id="297" r:id="rId30"/>
    <p:sldId id="298" r:id="rId31"/>
    <p:sldId id="304" r:id="rId32"/>
    <p:sldId id="305" r:id="rId33"/>
    <p:sldId id="299" r:id="rId34"/>
    <p:sldId id="300" r:id="rId35"/>
    <p:sldId id="281" r:id="rId36"/>
    <p:sldId id="271" r:id="rId37"/>
    <p:sldId id="28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4" autoAdjust="0"/>
    <p:restoredTop sz="86471" autoAdjust="0"/>
  </p:normalViewPr>
  <p:slideViewPr>
    <p:cSldViewPr>
      <p:cViewPr>
        <p:scale>
          <a:sx n="62" d="100"/>
          <a:sy n="62" d="100"/>
        </p:scale>
        <p:origin x="-11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16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5EBB8-ED41-4457-8BC0-B9936F522F76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C53B4-59FC-42F2-8117-E377A1B2F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1823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BD7D5-CD62-4321-A0C1-8593E52FFBC1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4BA1C-514A-4284-9B47-64F3C08C9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735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A1C-514A-4284-9B47-64F3C08C98C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A1C-514A-4284-9B47-64F3C08C98C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A1C-514A-4284-9B47-64F3C08C98C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A1C-514A-4284-9B47-64F3C08C98C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A1C-514A-4284-9B47-64F3C08C98C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A1C-514A-4284-9B47-64F3C08C98C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A1C-514A-4284-9B47-64F3C08C98C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A1C-514A-4284-9B47-64F3C08C98C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A1C-514A-4284-9B47-64F3C08C98C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A1C-514A-4284-9B47-64F3C08C98C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A1C-514A-4284-9B47-64F3C08C98C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A1C-514A-4284-9B47-64F3C08C98C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A1C-514A-4284-9B47-64F3C08C98C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A1C-514A-4284-9B47-64F3C08C98C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A1C-514A-4284-9B47-64F3C08C98C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A1C-514A-4284-9B47-64F3C08C98C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A1C-514A-4284-9B47-64F3C08C98C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A1C-514A-4284-9B47-64F3C08C98C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A1C-514A-4284-9B47-64F3C08C98C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A1C-514A-4284-9B47-64F3C08C98C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A1C-514A-4284-9B47-64F3C08C98C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A1C-514A-4284-9B47-64F3C08C98C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A1C-514A-4284-9B47-64F3C08C98C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A1C-514A-4284-9B47-64F3C08C98C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A1C-514A-4284-9B47-64F3C08C98C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A1C-514A-4284-9B47-64F3C08C98C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A1C-514A-4284-9B47-64F3C08C98C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A1C-514A-4284-9B47-64F3C08C98C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A1C-514A-4284-9B47-64F3C08C98C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A1C-514A-4284-9B47-64F3C08C98C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BA1C-514A-4284-9B47-64F3C08C98C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DFB-48E6-4A87-91E4-E6D4075E0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DFB-48E6-4A87-91E4-E6D4075E0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DFB-48E6-4A87-91E4-E6D4075E0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DFB-48E6-4A87-91E4-E6D4075E0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DFB-48E6-4A87-91E4-E6D4075E0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DFB-48E6-4A87-91E4-E6D4075E0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DFB-48E6-4A87-91E4-E6D4075E0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DFB-48E6-4A87-91E4-E6D4075E0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DFB-48E6-4A87-91E4-E6D4075E0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DFB-48E6-4A87-91E4-E6D4075E0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DFB-48E6-4A87-91E4-E6D4075E0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3/20/2013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66DFB-48E6-4A87-91E4-E6D4075E0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The Role of a Paralegal in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a Commercial </a:t>
            </a:r>
            <a:r>
              <a:rPr lang="en-US" b="1" dirty="0">
                <a:solidFill>
                  <a:schemeClr val="tx2"/>
                </a:solidFill>
              </a:rPr>
              <a:t>Real Estate Deal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Presented by</a:t>
            </a:r>
          </a:p>
          <a:p>
            <a:r>
              <a:rPr lang="en-US" dirty="0" smtClean="0"/>
              <a:t>Mariana Fradman,</a:t>
            </a:r>
          </a:p>
          <a:p>
            <a:r>
              <a:rPr lang="en-US" dirty="0" smtClean="0"/>
              <a:t>Senior Legal Assistant </a:t>
            </a:r>
            <a:br>
              <a:rPr lang="en-US" dirty="0" smtClean="0"/>
            </a:br>
            <a:r>
              <a:rPr lang="en-US" dirty="0" smtClean="0"/>
              <a:t>Chadbourne &amp;Parke LLP</a:t>
            </a:r>
          </a:p>
          <a:p>
            <a:pPr algn="r"/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400" y="6096000"/>
            <a:ext cx="2609850" cy="56197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on Due Diligence - Checklist</a:t>
            </a:r>
            <a:endParaRPr lang="en-US" b="1" dirty="0"/>
          </a:p>
        </p:txBody>
      </p:sp>
      <p:pic>
        <p:nvPicPr>
          <p:cNvPr id="56322" name="Picture 2" descr="C:\Users\fradma\AppData\Local\Microsoft\Windows\Temporary Internet Files\Content.IE5\57UK1RQK\MC900434929[1]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00200"/>
            <a:ext cx="3634467" cy="3634467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8400" y="6019800"/>
            <a:ext cx="2609850" cy="56197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on Due Diligence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Data Room and Share Drive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Where they are?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Why share?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How to share?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What to share?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1036" name="Picture 12" descr="C:\Users\fradma\AppData\Local\Microsoft\Windows\Temporary Internet Files\Content.IE5\YYXV22AB\MP9004224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590800"/>
            <a:ext cx="3295650" cy="2636520"/>
          </a:xfrm>
          <a:prstGeom prst="rect">
            <a:avLst/>
          </a:prstGeom>
          <a:noFill/>
        </p:spPr>
      </p:pic>
      <p:pic>
        <p:nvPicPr>
          <p:cNvPr id="17" name="Picture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400" y="6019800"/>
            <a:ext cx="2609850" cy="561975"/>
          </a:xfrm>
          <a:prstGeom prst="rect">
            <a:avLst/>
          </a:prstGeom>
        </p:spPr>
      </p:pic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on Due Diligence (cont’d)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2429669"/>
            <a:ext cx="51054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400" y="6019800"/>
            <a:ext cx="2609850" cy="56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on Due Diligence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3600" dirty="0" smtClean="0"/>
              <a:t>	Order </a:t>
            </a:r>
            <a:r>
              <a:rPr lang="en-US" sz="3600" dirty="0"/>
              <a:t>searches (tax and lien searches, </a:t>
            </a:r>
            <a:r>
              <a:rPr lang="en-US" sz="3600" dirty="0" smtClean="0"/>
              <a:t>	open </a:t>
            </a:r>
            <a:r>
              <a:rPr lang="en-US" sz="3600" dirty="0"/>
              <a:t>litigations, UCC searches, etc.)</a:t>
            </a:r>
          </a:p>
          <a:p>
            <a:pPr lvl="4">
              <a:buFont typeface="Wingdings" pitchFamily="2" charset="2"/>
              <a:buChar char="§"/>
            </a:pPr>
            <a:r>
              <a:rPr lang="en-US" sz="3200" dirty="0"/>
              <a:t>Where do you go?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dirty="0" smtClean="0"/>
              <a:t>	Order Title Report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dirty="0" smtClean="0"/>
              <a:t>	Order Survey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dirty="0" smtClean="0"/>
              <a:t>	Order Zoning Report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5943600"/>
            <a:ext cx="2609850" cy="56197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on Due Diligence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en-US" sz="3600" dirty="0" smtClean="0"/>
              <a:t>	Keep a horse in front of a wagon (the 	role of a closing checklist)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dirty="0" smtClean="0"/>
              <a:t>	Keep the team updated on incoming 	results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6019800"/>
            <a:ext cx="2609850" cy="56197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on Due Diligence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en-US" dirty="0" smtClean="0"/>
              <a:t>Regular updates on a checklist </a:t>
            </a:r>
          </a:p>
          <a:p>
            <a:pPr lvl="1" algn="ctr">
              <a:buFont typeface="Wingdings" pitchFamily="2" charset="2"/>
              <a:buChar char="Ø"/>
            </a:pPr>
            <a:r>
              <a:rPr lang="en-US" dirty="0" smtClean="0"/>
              <a:t>Did I say daily?</a:t>
            </a:r>
          </a:p>
          <a:p>
            <a:pPr lvl="1" algn="ctr">
              <a:buFont typeface="Wingdings" pitchFamily="2" charset="2"/>
              <a:buChar char="Ø"/>
            </a:pPr>
            <a:r>
              <a:rPr lang="en-US" dirty="0" smtClean="0"/>
              <a:t> Or hourly?</a:t>
            </a:r>
          </a:p>
          <a:p>
            <a:pPr lvl="1" algn="ctr">
              <a:buFont typeface="Wingdings" pitchFamily="2" charset="2"/>
              <a:buChar char="Ø"/>
            </a:pPr>
            <a:r>
              <a:rPr lang="en-US" dirty="0" smtClean="0"/>
              <a:t>Conference Calls and your role</a:t>
            </a:r>
          </a:p>
          <a:p>
            <a:pPr lvl="1" algn="ctr">
              <a:buFont typeface="Wingdings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C:\Users\fradma\AppData\Local\Microsoft\Windows\Temporary Internet Files\Content.IE5\OL010JBL\MP90040161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810000"/>
            <a:ext cx="1905000" cy="274320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24600" y="5991225"/>
            <a:ext cx="2609850" cy="561975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More on Due Diligence (cont'd)</a:t>
            </a:r>
            <a:endParaRPr lang="en-US" dirty="0"/>
          </a:p>
        </p:txBody>
      </p:sp>
      <p:pic>
        <p:nvPicPr>
          <p:cNvPr id="19458" name="Picture 2" descr="C:\Users\fradma\AppData\Local\Microsoft\Windows\Temporary Internet Files\Content.IE5\OL010JBL\MC900434822[1]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76600" y="3048000"/>
            <a:ext cx="2613705" cy="261370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14600" y="1676400"/>
            <a:ext cx="419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4000" dirty="0" smtClean="0"/>
              <a:t>Organizational Chart</a:t>
            </a:r>
            <a:endParaRPr lang="en-US" sz="4000" dirty="0"/>
          </a:p>
        </p:txBody>
      </p:sp>
      <p:pic>
        <p:nvPicPr>
          <p:cNvPr id="5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8400" y="5943600"/>
            <a:ext cx="2609850" cy="561975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More on Due Diligence (cont'd)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en-US" dirty="0"/>
              <a:t>Organizational Chart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Certificate of Formation/Articles of Incorporation, etc.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Is the Company in Good Standing?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Where does the Company do business?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6019800"/>
            <a:ext cx="2609850" cy="56197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More on Due Diligence (cont'd)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Do we need consents and waivers and how to get them?</a:t>
            </a:r>
          </a:p>
        </p:txBody>
      </p:sp>
      <p:pic>
        <p:nvPicPr>
          <p:cNvPr id="20485" name="Picture 5" descr="C:\Users\fradma\AppData\Local\Microsoft\Windows\Temporary Internet Files\Content.IE5\57UK1RQK\MP90030940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399" y="2667000"/>
            <a:ext cx="4350327" cy="287121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8400" y="6019800"/>
            <a:ext cx="2609850" cy="561975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More on Due Diligence (cont'd)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en-US" b="1" dirty="0" smtClean="0"/>
              <a:t>Third </a:t>
            </a:r>
            <a:r>
              <a:rPr lang="en-US" b="1" dirty="0"/>
              <a:t>Parties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/>
              <a:t>Landlords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/>
              <a:t>Tenants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/>
              <a:t>Insurance Carriers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/>
              <a:t>Assignments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/>
              <a:t>The "old" and the "new" (the story about lenders)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/>
              <a:t>The Regulatory Labyrinth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5867400"/>
            <a:ext cx="2609850" cy="56197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Life of a Real Estate Deal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C:\Users\fradma\AppData\Local\Microsoft\Windows\Temporary Internet Files\Content.IE5\OL010JBL\MP900400036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1280" y="2563209"/>
            <a:ext cx="3901440" cy="2599944"/>
          </a:xfrm>
          <a:prstGeom prst="rect">
            <a:avLst/>
          </a:prstGeom>
          <a:noFill/>
        </p:spPr>
      </p:pic>
      <p:pic>
        <p:nvPicPr>
          <p:cNvPr id="1031" name="Picture 7" descr="C:\Users\fradma\AppData\Local\Microsoft\Windows\Temporary Internet Files\Content.IE5\OL010JBL\MP90040003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1280" y="2129028"/>
            <a:ext cx="3901440" cy="2599944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24600" y="6096000"/>
            <a:ext cx="2609850" cy="561975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More on Due Diligence (cont'd)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/>
              <a:t>Here they come: Estoppels and SNDAs</a:t>
            </a:r>
          </a:p>
          <a:p>
            <a:pPr lvl="0"/>
            <a:r>
              <a:rPr lang="en-US" dirty="0"/>
              <a:t>How to keep all parties on the same page </a:t>
            </a:r>
          </a:p>
          <a:p>
            <a:pPr lvl="0"/>
            <a:r>
              <a:rPr lang="en-US" dirty="0"/>
              <a:t>Time Frames</a:t>
            </a:r>
          </a:p>
          <a:p>
            <a:pPr lvl="0"/>
            <a:r>
              <a:rPr lang="en-US" dirty="0"/>
              <a:t>Can you rely on third parties - your deliveries dates</a:t>
            </a:r>
          </a:p>
          <a:p>
            <a:endParaRPr lang="en-US" dirty="0"/>
          </a:p>
        </p:txBody>
      </p:sp>
      <p:pic>
        <p:nvPicPr>
          <p:cNvPr id="6" name="Picture 4" descr="C:\Users\fradma\AppData\Local\Microsoft\Windows\Temporary Internet Files\Content.IE5\OL010JBL\MP900411785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109" y="1600200"/>
            <a:ext cx="3018782" cy="4525963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2200" y="6019800"/>
            <a:ext cx="2609850" cy="561975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Manage your team players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Yes, you hear me right - a paralegal can manage a team by…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Keeping a checklist up to date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Delivering results in a timely matter 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Delivering bad news as soon as you hear them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Preparing a game plan on how to resolve the obstacles 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Manage Egos and Personalities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4600" y="6019800"/>
            <a:ext cx="2609850" cy="56197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Manage your team players (cont'd)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sz="2800" dirty="0"/>
              <a:t>Don't overburden team players with too much </a:t>
            </a:r>
            <a:r>
              <a:rPr lang="en-US" sz="2800" dirty="0" smtClean="0"/>
              <a:t>information…</a:t>
            </a:r>
            <a:endParaRPr lang="en-US" sz="2800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143001"/>
            <a:ext cx="4041775" cy="685800"/>
          </a:xfrm>
        </p:spPr>
        <p:txBody>
          <a:bodyPr/>
          <a:lstStyle/>
          <a:p>
            <a:pPr algn="ctr"/>
            <a:r>
              <a:rPr lang="en-US" dirty="0" smtClean="0"/>
              <a:t>Give them results</a:t>
            </a:r>
            <a:endParaRPr lang="en-US" dirty="0"/>
          </a:p>
        </p:txBody>
      </p:sp>
      <p:pic>
        <p:nvPicPr>
          <p:cNvPr id="21505" name="Picture 1" descr="C:\Users\fradma\AppData\Local\Microsoft\Windows\Temporary Internet Files\Content.IE5\OL010JBL\MP90042245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740" y="2174875"/>
            <a:ext cx="3137107" cy="3951288"/>
          </a:xfrm>
          <a:prstGeom prst="rect">
            <a:avLst/>
          </a:prstGeom>
          <a:noFill/>
        </p:spPr>
      </p:pic>
      <p:pic>
        <p:nvPicPr>
          <p:cNvPr id="21508" name="Picture 4" descr="C:\Users\fradma\AppData\Local\Microsoft\Windows\Temporary Internet Files\Content.IE5\A7854G81\MC900238283[1].wm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3390" y="2978849"/>
            <a:ext cx="2227609" cy="2924325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48400" y="6019800"/>
            <a:ext cx="2609850" cy="561975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Some More on Due Diligence - when you have </a:t>
            </a:r>
            <a:r>
              <a:rPr lang="en-US" b="1" dirty="0" smtClean="0"/>
              <a:t>questions: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Contact surveyor and title company</a:t>
            </a:r>
          </a:p>
          <a:p>
            <a:pPr lvl="0"/>
            <a:r>
              <a:rPr lang="en-US" dirty="0"/>
              <a:t>Zoning Reports and how to deal with them</a:t>
            </a:r>
          </a:p>
          <a:p>
            <a:pPr lvl="0"/>
            <a:r>
              <a:rPr lang="en-US" dirty="0"/>
              <a:t>Environmental Reports: are they my problems?</a:t>
            </a:r>
          </a:p>
          <a:p>
            <a:endParaRPr lang="en-US" dirty="0"/>
          </a:p>
        </p:txBody>
      </p:sp>
      <p:pic>
        <p:nvPicPr>
          <p:cNvPr id="51203" name="Picture 3" descr="C:\Users\fradma\AppData\Local\Microsoft\Windows\Temporary Internet Files\Content.IE5\57UK1RQK\MP90030915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505200"/>
            <a:ext cx="1663827" cy="251460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0" y="6019800"/>
            <a:ext cx="2609850" cy="561975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Due </a:t>
            </a:r>
            <a:r>
              <a:rPr lang="en-US" b="1" dirty="0"/>
              <a:t>Diligence…again…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More on Lien Searches and their results</a:t>
            </a:r>
          </a:p>
          <a:p>
            <a:pPr lvl="1"/>
            <a:r>
              <a:rPr lang="en-US" dirty="0"/>
              <a:t>UCCs: Terminate or Assign?</a:t>
            </a:r>
          </a:p>
          <a:p>
            <a:pPr lvl="1"/>
            <a:r>
              <a:rPr lang="en-US" dirty="0"/>
              <a:t>Pending Litigations and how to deal with them</a:t>
            </a:r>
          </a:p>
          <a:p>
            <a:pPr lvl="1"/>
            <a:r>
              <a:rPr lang="en-US" dirty="0"/>
              <a:t>Mechanical Liens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Tax Liens: Did I hear it right: the lien was sold…</a:t>
            </a:r>
          </a:p>
          <a:p>
            <a:endParaRPr lang="en-US" dirty="0"/>
          </a:p>
        </p:txBody>
      </p:sp>
      <p:pic>
        <p:nvPicPr>
          <p:cNvPr id="9" name="Picture 2" descr="C:\Users\fradma\AppData\Local\Microsoft\Windows\Temporary Internet Files\Content.IE5\A7854G81\MP90031686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819400"/>
            <a:ext cx="3657600" cy="2432304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8400" y="5943600"/>
            <a:ext cx="2609850" cy="56197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Pre-Closing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Organization is a key</a:t>
            </a:r>
            <a:endParaRPr lang="en-US" dirty="0"/>
          </a:p>
        </p:txBody>
      </p:sp>
      <p:pic>
        <p:nvPicPr>
          <p:cNvPr id="8194" name="Picture 2" descr="C:\Users\fradma\AppData\Local\Microsoft\Windows\Temporary Internet Files\Content.IE5\QOIO8WHM\MP90042249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286000"/>
            <a:ext cx="5257800" cy="3499723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8400" y="6019800"/>
            <a:ext cx="2609850" cy="561975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Pre-Closing (cont’d)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Know who the players are</a:t>
            </a:r>
          </a:p>
          <a:p>
            <a:pPr lvl="1"/>
            <a:r>
              <a:rPr lang="en-US" dirty="0"/>
              <a:t>Any changes to the Organizational Chart</a:t>
            </a:r>
          </a:p>
          <a:p>
            <a:pPr lvl="1"/>
            <a:r>
              <a:rPr lang="en-US" dirty="0"/>
              <a:t>New Entities</a:t>
            </a:r>
          </a:p>
          <a:p>
            <a:pPr lvl="0"/>
            <a:r>
              <a:rPr lang="en-US" dirty="0"/>
              <a:t>3rd Parties approvals/consents</a:t>
            </a:r>
          </a:p>
          <a:p>
            <a:pPr lvl="0"/>
            <a:r>
              <a:rPr lang="en-US" dirty="0"/>
              <a:t>Financing and Funding issues</a:t>
            </a:r>
          </a:p>
          <a:p>
            <a:pPr lvl="0"/>
            <a:r>
              <a:rPr lang="en-US" dirty="0"/>
              <a:t>What did we miss? The tale of the forgotten issues</a:t>
            </a:r>
          </a:p>
          <a:p>
            <a:r>
              <a:rPr lang="en-US" dirty="0"/>
              <a:t>How to deal with 11th Hour </a:t>
            </a:r>
            <a:r>
              <a:rPr lang="en-US" dirty="0" smtClean="0"/>
              <a:t>Surprises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5943600"/>
            <a:ext cx="2609850" cy="561975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Pre-Closing: The tale of the forgotten issues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 descr="C:\Users\fradma\AppData\Local\Microsoft\Windows\Temporary Internet Files\Content.IE5\57UK1RQK\MP90040903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3505200" cy="3505200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n-US" dirty="0"/>
              <a:t>Domain Names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Authorizations to do business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Did you say EIN?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License Compliance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Claims that did not make the litigation list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Tax liability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Insurance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24600" y="6019800"/>
            <a:ext cx="2609850" cy="561975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Pre-Closing: 11th Hour Surprises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n-US" dirty="0"/>
              <a:t>Changes in Financial Conditions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New Litigation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Customer Complaints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Regulatory Issues</a:t>
            </a:r>
          </a:p>
        </p:txBody>
      </p:sp>
      <p:pic>
        <p:nvPicPr>
          <p:cNvPr id="52226" name="Picture 2" descr="C:\Users\fradma\AppData\Local\Microsoft\Windows\Temporary Internet Files\Content.IE5\57UK1RQK\MP900443151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2200" y="5867400"/>
            <a:ext cx="2609850" cy="561975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Pre-Closing (cont'd)</a:t>
            </a:r>
            <a:endParaRPr lang="en-US" dirty="0"/>
          </a:p>
        </p:txBody>
      </p:sp>
      <p:pic>
        <p:nvPicPr>
          <p:cNvPr id="53250" name="Picture 2" descr="C:\Users\fradma\AppData\Local\Microsoft\Windows\Temporary Internet Files\Content.IE5\57UK1RQK\MP900174976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643981"/>
            <a:ext cx="3657600" cy="2438400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8400" y="6019800"/>
            <a:ext cx="2609850" cy="56197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Life of a Real Estate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5">
              <a:buFont typeface="Wingdings" pitchFamily="2" charset="2"/>
              <a:buChar char="q"/>
            </a:pPr>
            <a:r>
              <a:rPr lang="en-US" sz="3600" dirty="0"/>
              <a:t>Due Diligence</a:t>
            </a:r>
          </a:p>
          <a:p>
            <a:pPr lvl="5">
              <a:buFont typeface="Wingdings" pitchFamily="2" charset="2"/>
              <a:buChar char="q"/>
            </a:pPr>
            <a:r>
              <a:rPr lang="en-US" sz="3600" dirty="0"/>
              <a:t>Negotiation</a:t>
            </a:r>
          </a:p>
          <a:p>
            <a:pPr lvl="5">
              <a:buFont typeface="Wingdings" pitchFamily="2" charset="2"/>
              <a:buChar char="q"/>
            </a:pPr>
            <a:r>
              <a:rPr lang="en-US" sz="3600" dirty="0"/>
              <a:t>Pre-Closing</a:t>
            </a:r>
          </a:p>
          <a:p>
            <a:pPr lvl="5">
              <a:buFont typeface="Wingdings" pitchFamily="2" charset="2"/>
              <a:buChar char="q"/>
            </a:pPr>
            <a:r>
              <a:rPr lang="en-US" sz="3600" dirty="0"/>
              <a:t>Closing</a:t>
            </a:r>
          </a:p>
          <a:p>
            <a:pPr lvl="5">
              <a:buFont typeface="Wingdings" pitchFamily="2" charset="2"/>
              <a:buChar char="q"/>
            </a:pPr>
            <a:r>
              <a:rPr lang="en-US" sz="3600" dirty="0"/>
              <a:t>Post-Closing Activities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400" y="6019800"/>
            <a:ext cx="2609850" cy="56197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Closing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0" lvl="2" indent="-514350" algn="just">
              <a:buFont typeface="Wingdings" pitchFamily="2" charset="2"/>
              <a:buChar char="q"/>
            </a:pPr>
            <a:r>
              <a:rPr lang="en-US" sz="3200" dirty="0"/>
              <a:t>Plan from the beginning</a:t>
            </a:r>
          </a:p>
          <a:p>
            <a:pPr marL="1371600" lvl="2" indent="-514350" algn="just">
              <a:buFont typeface="Wingdings" pitchFamily="2" charset="2"/>
              <a:buChar char="q"/>
            </a:pPr>
            <a:r>
              <a:rPr lang="en-US" sz="3200" dirty="0"/>
              <a:t>Manage the document production</a:t>
            </a:r>
          </a:p>
          <a:p>
            <a:pPr marL="1371600" lvl="2" indent="-514350" algn="just">
              <a:buFont typeface="Wingdings" pitchFamily="2" charset="2"/>
              <a:buChar char="q"/>
            </a:pPr>
            <a:r>
              <a:rPr lang="en-US" sz="3200" dirty="0"/>
              <a:t>Anticipate hurdles</a:t>
            </a:r>
          </a:p>
          <a:p>
            <a:pPr marL="1371600" lvl="2" indent="-514350" algn="just">
              <a:buFont typeface="Wingdings" pitchFamily="2" charset="2"/>
              <a:buChar char="q"/>
            </a:pPr>
            <a:r>
              <a:rPr lang="en-US" sz="3200" dirty="0"/>
              <a:t>Closing Settlement Statement: whose job is it?</a:t>
            </a:r>
          </a:p>
          <a:p>
            <a:pPr marL="1371600" lvl="2" indent="-514350" algn="just">
              <a:buFont typeface="Wingdings" pitchFamily="2" charset="2"/>
              <a:buChar char="q"/>
            </a:pPr>
            <a:r>
              <a:rPr lang="en-US" sz="3200" dirty="0"/>
              <a:t>Close the deal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5943600"/>
            <a:ext cx="2609850" cy="561975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Why the closing room called a “War Room”?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/>
          </a:p>
          <a:p>
            <a:pPr lvl="4">
              <a:buFont typeface="Wingdings" pitchFamily="2" charset="2"/>
              <a:buChar char="Ø"/>
            </a:pPr>
            <a:r>
              <a:rPr lang="en-US" sz="2800" dirty="0" smtClean="0"/>
              <a:t>Organization is a KEY</a:t>
            </a:r>
          </a:p>
          <a:p>
            <a:pPr lvl="4">
              <a:buFont typeface="Wingdings" pitchFamily="2" charset="2"/>
              <a:buChar char="Ø"/>
            </a:pPr>
            <a:r>
              <a:rPr lang="en-US" sz="2800" dirty="0" smtClean="0"/>
              <a:t>How many originals do you need?</a:t>
            </a:r>
          </a:p>
          <a:p>
            <a:pPr lvl="4">
              <a:buFont typeface="Wingdings" pitchFamily="2" charset="2"/>
              <a:buChar char="Ø"/>
            </a:pPr>
            <a:r>
              <a:rPr lang="en-US" sz="2800" dirty="0" smtClean="0"/>
              <a:t>Signatures, Notaries, Oh Mine…</a:t>
            </a:r>
          </a:p>
          <a:p>
            <a:pPr lvl="5"/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3" name="Picture 5" descr="C:\Users\fradma\AppData\Local\Microsoft\Windows\Temporary Internet Files\Content.IE5\OL010JBL\MP90040034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133600"/>
            <a:ext cx="2941320" cy="1960114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4600" y="6096000"/>
            <a:ext cx="2609850" cy="561975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Closing (cont’d)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/>
          </a:p>
          <a:p>
            <a:r>
              <a:rPr lang="en-US" sz="4000" dirty="0" smtClean="0"/>
              <a:t>In-House Closing vs. In Escrow</a:t>
            </a:r>
          </a:p>
          <a:p>
            <a:pPr lvl="2">
              <a:buFont typeface="Wingdings" pitchFamily="2" charset="2"/>
              <a:buChar char="q"/>
            </a:pPr>
            <a:r>
              <a:rPr lang="en-US" sz="3600" dirty="0" smtClean="0"/>
              <a:t>Timing</a:t>
            </a:r>
          </a:p>
          <a:p>
            <a:pPr lvl="2">
              <a:buFont typeface="Wingdings" pitchFamily="2" charset="2"/>
              <a:buChar char="q"/>
            </a:pPr>
            <a:r>
              <a:rPr lang="en-US" sz="3600" dirty="0" smtClean="0"/>
              <a:t>Organization (again and again and again)</a:t>
            </a:r>
          </a:p>
          <a:p>
            <a:pPr lvl="2">
              <a:buFont typeface="Wingdings" pitchFamily="2" charset="2"/>
              <a:buChar char="q"/>
            </a:pPr>
            <a:r>
              <a:rPr lang="en-US" sz="3600" dirty="0" smtClean="0"/>
              <a:t>Distribution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6019800"/>
            <a:ext cx="2609850" cy="56197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Post Closing</a:t>
            </a:r>
            <a:endParaRPr lang="en-US" dirty="0"/>
          </a:p>
        </p:txBody>
      </p:sp>
      <p:pic>
        <p:nvPicPr>
          <p:cNvPr id="54275" name="Picture 3" descr="C:\Users\fradma\AppData\Local\Microsoft\Windows\Temporary Internet Files\Content.IE5\57UK1RQK\MP90044218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514600"/>
            <a:ext cx="4038600" cy="2684481"/>
          </a:xfrm>
          <a:prstGeom prst="rect">
            <a:avLst/>
          </a:prstGeom>
          <a:noFill/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172200" y="5943600"/>
            <a:ext cx="2609850" cy="561975"/>
          </a:xfrm>
          <a:prstGeom prst="rect">
            <a:avLst/>
          </a:prstGeom>
        </p:spPr>
      </p:pic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Post Closing (cont'd) </a:t>
            </a:r>
            <a:r>
              <a:rPr lang="en-US" b="1" dirty="0" smtClean="0"/>
              <a:t>– </a:t>
            </a:r>
            <a:br>
              <a:rPr lang="en-US" b="1" dirty="0" smtClean="0"/>
            </a:br>
            <a:r>
              <a:rPr lang="en-US" b="1" dirty="0" smtClean="0"/>
              <a:t>Finished? NO</a:t>
            </a:r>
            <a:r>
              <a:rPr lang="en-US" b="1" dirty="0"/>
              <a:t>, </a:t>
            </a:r>
            <a:r>
              <a:rPr lang="en-US" b="1" dirty="0" smtClean="0"/>
              <a:t>We Just </a:t>
            </a:r>
            <a:r>
              <a:rPr lang="en-US" b="1" dirty="0"/>
              <a:t>Started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305800" cy="639762"/>
          </a:xfrm>
        </p:spPr>
        <p:txBody>
          <a:bodyPr/>
          <a:lstStyle/>
          <a:p>
            <a:pPr algn="ctr"/>
            <a:r>
              <a:rPr lang="en-US" dirty="0" smtClean="0"/>
              <a:t>Post Closing Deliveries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en-US" dirty="0"/>
              <a:t>Deed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/>
              <a:t>Mortgage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/>
              <a:t>UCCs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Other </a:t>
            </a:r>
            <a:r>
              <a:rPr lang="en-US" dirty="0" smtClean="0"/>
              <a:t> Documents to be recorded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Non-recordable Transfer </a:t>
            </a:r>
            <a:r>
              <a:rPr lang="en-US" dirty="0"/>
              <a:t>Documents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C:\Users\fradma\AppData\Local\Microsoft\Windows\Temporary Internet Files\Content.IE5\A7854G81\MP90043177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6000"/>
            <a:ext cx="3657600" cy="3657600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8400" y="6096000"/>
            <a:ext cx="2609850" cy="56197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Post Closing (cont'd)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5363" name="Picture 3" descr="C:\Users\fradma\AppData\Local\Microsoft\Windows\Temporary Internet Files\Content.IE5\OL010JBL\MP900409416[3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Notification </a:t>
            </a:r>
            <a:r>
              <a:rPr lang="en-US" dirty="0"/>
              <a:t>Letter (Tenants, Suppliers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Who is your Registered Agent?</a:t>
            </a:r>
          </a:p>
        </p:txBody>
      </p:sp>
      <p:pic>
        <p:nvPicPr>
          <p:cNvPr id="5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2200" y="5943600"/>
            <a:ext cx="2609850" cy="561975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More on Post 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Closing Binders, Closing  </a:t>
            </a:r>
            <a:r>
              <a:rPr lang="en-US" dirty="0"/>
              <a:t>Binders, </a:t>
            </a:r>
            <a:r>
              <a:rPr lang="en-US" dirty="0" smtClean="0"/>
              <a:t>and more on Closing Binders</a:t>
            </a:r>
            <a:endParaRPr lang="en-US" dirty="0"/>
          </a:p>
          <a:p>
            <a:pPr lvl="0">
              <a:buFont typeface="Wingdings" pitchFamily="2" charset="2"/>
              <a:buChar char="q"/>
            </a:pPr>
            <a:r>
              <a:rPr lang="en-US" dirty="0"/>
              <a:t>Recordkeeping and Archiving of </a:t>
            </a:r>
            <a:r>
              <a:rPr lang="en-US" dirty="0" smtClean="0"/>
              <a:t>documents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Tickler System</a:t>
            </a:r>
          </a:p>
          <a:p>
            <a:endParaRPr lang="en-US" dirty="0"/>
          </a:p>
        </p:txBody>
      </p:sp>
      <p:pic>
        <p:nvPicPr>
          <p:cNvPr id="12" name="Picture 2" descr="C:\Users\fradma\AppData\Local\Microsoft\Windows\Temporary Internet Files\Content.IE5\A7854G81\MP90038281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20824"/>
            <a:ext cx="4038600" cy="2884714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8400" y="5943600"/>
            <a:ext cx="2609850" cy="561975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 &amp; Answers</a:t>
            </a:r>
            <a:endParaRPr lang="en-US" dirty="0"/>
          </a:p>
        </p:txBody>
      </p:sp>
      <p:pic>
        <p:nvPicPr>
          <p:cNvPr id="17414" name="Picture 6" descr="C:\Users\fradma\AppData\Local\Microsoft\Windows\Temporary Internet Files\Content.IE5\QOIO8WHM\MC900439407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0660" y="1600200"/>
            <a:ext cx="4202680" cy="4525963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8400" y="5943600"/>
            <a:ext cx="2609850" cy="56197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</a:t>
            </a:r>
            <a:r>
              <a:rPr lang="en-US" b="1" dirty="0" smtClean="0"/>
              <a:t>do </a:t>
            </a:r>
            <a:r>
              <a:rPr lang="en-US" b="1" dirty="0"/>
              <a:t>paralegals fit?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/>
          <a:p>
            <a:pPr lvl="6" algn="just">
              <a:buFont typeface="Wingdings" pitchFamily="2" charset="2"/>
              <a:buChar char="ü"/>
            </a:pPr>
            <a:r>
              <a:rPr lang="en-US" sz="3600" dirty="0"/>
              <a:t>Due Diligence</a:t>
            </a:r>
          </a:p>
          <a:p>
            <a:pPr lvl="6" algn="just">
              <a:buFont typeface="Wingdings" pitchFamily="2" charset="2"/>
              <a:buChar char="ü"/>
            </a:pPr>
            <a:r>
              <a:rPr lang="en-US" sz="3600" dirty="0"/>
              <a:t>Pre-Closing</a:t>
            </a:r>
          </a:p>
          <a:p>
            <a:pPr lvl="6" algn="just">
              <a:buFont typeface="Wingdings" pitchFamily="2" charset="2"/>
              <a:buChar char="ü"/>
            </a:pPr>
            <a:r>
              <a:rPr lang="en-US" sz="3600" dirty="0"/>
              <a:t>Closing</a:t>
            </a:r>
          </a:p>
          <a:p>
            <a:pPr lvl="6" algn="just">
              <a:buFont typeface="Wingdings" pitchFamily="2" charset="2"/>
              <a:buChar char="ü"/>
            </a:pPr>
            <a:r>
              <a:rPr lang="en-US" sz="3600" dirty="0"/>
              <a:t>Post-Closing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400" y="6019800"/>
            <a:ext cx="2609850" cy="56197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Where do paralegals fit?</a:t>
            </a:r>
            <a:endParaRPr lang="en-US" dirty="0"/>
          </a:p>
        </p:txBody>
      </p:sp>
      <p:pic>
        <p:nvPicPr>
          <p:cNvPr id="2050" name="Picture 2" descr="C:\Users\fradma\AppData\Local\Microsoft\Windows\Temporary Internet Files\Content.IE5\A7854G81\MP900443014[2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71520" y="1600200"/>
            <a:ext cx="6800960" cy="4525963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24600" y="6096000"/>
            <a:ext cx="2609850" cy="56197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Where do paralegals fit? 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idx="1"/>
          </p:nvPr>
        </p:nvSpPr>
        <p:spPr>
          <a:xfrm>
            <a:off x="533400" y="1219200"/>
            <a:ext cx="79248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Negotiation process…is a process…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6520" y="6096000"/>
            <a:ext cx="2609850" cy="561975"/>
          </a:xfrm>
          <a:prstGeom prst="rect">
            <a:avLst/>
          </a:prstGeom>
        </p:spPr>
      </p:pic>
      <p:pic>
        <p:nvPicPr>
          <p:cNvPr id="10" name="Picture 12" descr="C:\Users\fradma\AppData\Local\Microsoft\Windows\Temporary Internet Files\Content.IE5\OL010JBL\MP900433081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9127" y="2778919"/>
            <a:ext cx="2593571" cy="2743200"/>
          </a:xfrm>
          <a:prstGeom prst="rect">
            <a:avLst/>
          </a:prstGeom>
          <a:noFill/>
        </p:spPr>
      </p:pic>
      <p:pic>
        <p:nvPicPr>
          <p:cNvPr id="11" name="Picture 15" descr="C:\Users\fradma\AppData\Local\Microsoft\Windows\Temporary Internet Files\Content.IE5\OL010JBL\MP90041403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201" y="3032457"/>
            <a:ext cx="3354185" cy="2236124"/>
          </a:xfrm>
          <a:prstGeom prst="rect">
            <a:avLst/>
          </a:prstGeom>
          <a:noFill/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Due Diligence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4">
              <a:buNone/>
            </a:pPr>
            <a:r>
              <a:rPr lang="en-US" sz="3900" dirty="0" smtClean="0"/>
              <a:t>What is Due Diligence?</a:t>
            </a:r>
          </a:p>
          <a:p>
            <a:pPr lvl="5">
              <a:buFont typeface="Wingdings" pitchFamily="2" charset="2"/>
              <a:buChar char="q"/>
            </a:pPr>
            <a:r>
              <a:rPr lang="en-US" sz="3600" dirty="0" smtClean="0"/>
              <a:t>Survey </a:t>
            </a:r>
            <a:endParaRPr lang="en-US" sz="3600" dirty="0"/>
          </a:p>
          <a:p>
            <a:pPr lvl="5">
              <a:buFont typeface="Wingdings" pitchFamily="2" charset="2"/>
              <a:buChar char="q"/>
            </a:pPr>
            <a:r>
              <a:rPr lang="en-US" sz="3600" dirty="0"/>
              <a:t>Title</a:t>
            </a:r>
          </a:p>
          <a:p>
            <a:pPr lvl="5">
              <a:buFont typeface="Wingdings" pitchFamily="2" charset="2"/>
              <a:buChar char="q"/>
            </a:pPr>
            <a:r>
              <a:rPr lang="en-US" sz="3600" dirty="0"/>
              <a:t>Leases, licenses and </a:t>
            </a:r>
            <a:r>
              <a:rPr lang="en-US" sz="3600" dirty="0" smtClean="0"/>
              <a:t> agreements</a:t>
            </a:r>
            <a:endParaRPr lang="en-US" sz="3600" dirty="0"/>
          </a:p>
          <a:p>
            <a:pPr lvl="5">
              <a:buFont typeface="Wingdings" pitchFamily="2" charset="2"/>
              <a:buChar char="q"/>
            </a:pPr>
            <a:r>
              <a:rPr lang="en-US" sz="3600" dirty="0"/>
              <a:t>Corporate </a:t>
            </a:r>
            <a:r>
              <a:rPr lang="en-US" sz="3600" dirty="0" smtClean="0"/>
              <a:t>documents</a:t>
            </a:r>
          </a:p>
          <a:p>
            <a:pPr lvl="5">
              <a:buFont typeface="Wingdings" pitchFamily="2" charset="2"/>
              <a:buChar char="q"/>
            </a:pPr>
            <a:r>
              <a:rPr lang="en-US" sz="3600" dirty="0" smtClean="0"/>
              <a:t>Various liens and litigations, etc.</a:t>
            </a:r>
            <a:endParaRPr lang="en-US" sz="36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6019800"/>
            <a:ext cx="2609850" cy="56197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More on Due Diligence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Where do we start?</a:t>
            </a:r>
          </a:p>
        </p:txBody>
      </p:sp>
      <p:pic>
        <p:nvPicPr>
          <p:cNvPr id="6148" name="Picture 4" descr="C:\Users\fradma\AppData\Local\Microsoft\Windows\Temporary Internet Files\Content.IE5\OL010JBL\MP90040050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514600"/>
            <a:ext cx="3901440" cy="3121152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8400" y="6096000"/>
            <a:ext cx="2609850" cy="561975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on Due Diligence (cont’d)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What Side of the Pond You Are?</a:t>
            </a:r>
          </a:p>
          <a:p>
            <a:pPr lvl="7">
              <a:buFont typeface="Wingdings" pitchFamily="2" charset="2"/>
              <a:buChar char="Ø"/>
            </a:pPr>
            <a:r>
              <a:rPr lang="en-US" sz="2800" dirty="0" smtClean="0"/>
              <a:t>Buyer</a:t>
            </a:r>
          </a:p>
          <a:p>
            <a:pPr lvl="7">
              <a:buFont typeface="Wingdings" pitchFamily="2" charset="2"/>
              <a:buChar char="Ø"/>
            </a:pPr>
            <a:r>
              <a:rPr lang="en-US" sz="2800" dirty="0" smtClean="0"/>
              <a:t>Seller</a:t>
            </a:r>
          </a:p>
          <a:p>
            <a:pPr lvl="7">
              <a:buFont typeface="Wingdings" pitchFamily="2" charset="2"/>
              <a:buChar char="Ø"/>
            </a:pPr>
            <a:r>
              <a:rPr lang="en-US" sz="2800" dirty="0" smtClean="0"/>
              <a:t>Lender</a:t>
            </a:r>
          </a:p>
          <a:p>
            <a:pPr lvl="7">
              <a:buFont typeface="Wingdings" pitchFamily="2" charset="2"/>
              <a:buChar char="Ø"/>
            </a:pPr>
            <a:r>
              <a:rPr lang="en-US" sz="2800" dirty="0" smtClean="0"/>
              <a:t>Others</a:t>
            </a:r>
            <a:endParaRPr lang="en-US" sz="2800" dirty="0"/>
          </a:p>
        </p:txBody>
      </p:sp>
      <p:pic>
        <p:nvPicPr>
          <p:cNvPr id="1057" name="Picture 33" descr="C:\Users\fradma\AppData\Local\Microsoft\Windows\Temporary Internet Files\Content.IE5\A7854G81\MP90044831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267200"/>
            <a:ext cx="3048000" cy="203200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4600" y="6018212"/>
            <a:ext cx="2609850" cy="561975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3/20/2013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768</Words>
  <Application>Microsoft Office PowerPoint</Application>
  <PresentationFormat>On-screen Show (4:3)</PresentationFormat>
  <Paragraphs>232</Paragraphs>
  <Slides>37</Slides>
  <Notes>31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The Role of a Paralegal in  a Commercial Real Estate Deal </vt:lpstr>
      <vt:lpstr>The Life of a Real Estate Deal </vt:lpstr>
      <vt:lpstr>The Life of a Real Estate Deal</vt:lpstr>
      <vt:lpstr>Where do paralegals fit?</vt:lpstr>
      <vt:lpstr>Where do paralegals fit?</vt:lpstr>
      <vt:lpstr>Where do paralegals fit? </vt:lpstr>
      <vt:lpstr>Due Diligence</vt:lpstr>
      <vt:lpstr>More on Due Diligence</vt:lpstr>
      <vt:lpstr>More on Due Diligence (cont’d)</vt:lpstr>
      <vt:lpstr>More on Due Diligence - Checklist</vt:lpstr>
      <vt:lpstr>More on Due Diligence (cont’d)</vt:lpstr>
      <vt:lpstr>More on Due Diligence (cont’d)</vt:lpstr>
      <vt:lpstr>More on Due Diligence (cont’d)</vt:lpstr>
      <vt:lpstr>More on Due Diligence (cont’d)</vt:lpstr>
      <vt:lpstr>More on Due Diligence (cont’d)</vt:lpstr>
      <vt:lpstr>More on Due Diligence (cont'd)</vt:lpstr>
      <vt:lpstr>More on Due Diligence (cont'd)</vt:lpstr>
      <vt:lpstr>More on Due Diligence (cont'd)</vt:lpstr>
      <vt:lpstr>More on Due Diligence (cont'd) </vt:lpstr>
      <vt:lpstr>More on Due Diligence (cont'd) </vt:lpstr>
      <vt:lpstr>Manage your team players </vt:lpstr>
      <vt:lpstr>Manage your team players (cont'd) </vt:lpstr>
      <vt:lpstr>Some More on Due Diligence - when you have questions:</vt:lpstr>
      <vt:lpstr>Due Diligence…again…</vt:lpstr>
      <vt:lpstr>Pre-Closing</vt:lpstr>
      <vt:lpstr>Pre-Closing (cont’d)</vt:lpstr>
      <vt:lpstr>Pre-Closing: The tale of the forgotten issues</vt:lpstr>
      <vt:lpstr>Pre-Closing: 11th Hour Surprises</vt:lpstr>
      <vt:lpstr>Pre-Closing (cont'd)</vt:lpstr>
      <vt:lpstr>The Closing</vt:lpstr>
      <vt:lpstr>The Closing</vt:lpstr>
      <vt:lpstr>The Closing (cont’d)</vt:lpstr>
      <vt:lpstr>Post Closing</vt:lpstr>
      <vt:lpstr>Post Closing (cont'd) –  Finished? NO, We Just Started</vt:lpstr>
      <vt:lpstr>Post Closing (cont'd) </vt:lpstr>
      <vt:lpstr>More on Post Closing</vt:lpstr>
      <vt:lpstr>Questions &amp; Answers</vt:lpstr>
    </vt:vector>
  </TitlesOfParts>
  <LinksUpToDate>false</LinksUpToDate>
  <SharedDoc>false</SharedDoc>
  <HyperlinkBase> 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9</cp:revision>
  <dcterms:created xsi:type="dcterms:W3CDTF">2012-01-19T21:47:48Z</dcterms:created>
  <dcterms:modified xsi:type="dcterms:W3CDTF">2013-03-20T16:21:00Z</dcterms:modified>
</cp:coreProperties>
</file>